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2"/>
  </p:notesMasterIdLst>
  <p:sldIdLst>
    <p:sldId id="261" r:id="rId2"/>
    <p:sldId id="312" r:id="rId3"/>
    <p:sldId id="311" r:id="rId4"/>
    <p:sldId id="324" r:id="rId5"/>
    <p:sldId id="260" r:id="rId6"/>
    <p:sldId id="257" r:id="rId7"/>
    <p:sldId id="325" r:id="rId8"/>
    <p:sldId id="263" r:id="rId9"/>
    <p:sldId id="326" r:id="rId10"/>
    <p:sldId id="269" r:id="rId11"/>
    <p:sldId id="266" r:id="rId12"/>
    <p:sldId id="322" r:id="rId13"/>
    <p:sldId id="323" r:id="rId14"/>
    <p:sldId id="329" r:id="rId15"/>
    <p:sldId id="303" r:id="rId16"/>
    <p:sldId id="327" r:id="rId17"/>
    <p:sldId id="328" r:id="rId18"/>
    <p:sldId id="356" r:id="rId19"/>
    <p:sldId id="331" r:id="rId20"/>
    <p:sldId id="351" r:id="rId21"/>
    <p:sldId id="313" r:id="rId22"/>
    <p:sldId id="314" r:id="rId23"/>
    <p:sldId id="315" r:id="rId24"/>
    <p:sldId id="316" r:id="rId25"/>
    <p:sldId id="317" r:id="rId26"/>
    <p:sldId id="318" r:id="rId27"/>
    <p:sldId id="344" r:id="rId28"/>
    <p:sldId id="348" r:id="rId29"/>
    <p:sldId id="349" r:id="rId30"/>
    <p:sldId id="350" r:id="rId31"/>
    <p:sldId id="345" r:id="rId32"/>
    <p:sldId id="399" r:id="rId33"/>
    <p:sldId id="357" r:id="rId34"/>
    <p:sldId id="347" r:id="rId35"/>
    <p:sldId id="272" r:id="rId36"/>
    <p:sldId id="275" r:id="rId37"/>
    <p:sldId id="398" r:id="rId38"/>
    <p:sldId id="320" r:id="rId39"/>
    <p:sldId id="274" r:id="rId40"/>
    <p:sldId id="358" r:id="rId41"/>
    <p:sldId id="353" r:id="rId42"/>
    <p:sldId id="343" r:id="rId43"/>
    <p:sldId id="354" r:id="rId44"/>
    <p:sldId id="355" r:id="rId45"/>
    <p:sldId id="360" r:id="rId46"/>
    <p:sldId id="380" r:id="rId47"/>
    <p:sldId id="319" r:id="rId48"/>
    <p:sldId id="359" r:id="rId49"/>
    <p:sldId id="279" r:id="rId50"/>
    <p:sldId id="381" r:id="rId51"/>
    <p:sldId id="285" r:id="rId52"/>
    <p:sldId id="382" r:id="rId53"/>
    <p:sldId id="383" r:id="rId54"/>
    <p:sldId id="385" r:id="rId55"/>
    <p:sldId id="386" r:id="rId56"/>
    <p:sldId id="284" r:id="rId57"/>
    <p:sldId id="288" r:id="rId58"/>
    <p:sldId id="290" r:id="rId59"/>
    <p:sldId id="387" r:id="rId60"/>
    <p:sldId id="392" r:id="rId61"/>
    <p:sldId id="268" r:id="rId62"/>
    <p:sldId id="388" r:id="rId63"/>
    <p:sldId id="389" r:id="rId64"/>
    <p:sldId id="283" r:id="rId65"/>
    <p:sldId id="391" r:id="rId66"/>
    <p:sldId id="281" r:id="rId67"/>
    <p:sldId id="287" r:id="rId68"/>
    <p:sldId id="393" r:id="rId69"/>
    <p:sldId id="298" r:id="rId70"/>
    <p:sldId id="396" r:id="rId71"/>
    <p:sldId id="297" r:id="rId72"/>
    <p:sldId id="394" r:id="rId73"/>
    <p:sldId id="306" r:id="rId74"/>
    <p:sldId id="397" r:id="rId75"/>
    <p:sldId id="305" r:id="rId76"/>
    <p:sldId id="307" r:id="rId77"/>
    <p:sldId id="308" r:id="rId78"/>
    <p:sldId id="310" r:id="rId79"/>
    <p:sldId id="321" r:id="rId80"/>
    <p:sldId id="447"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3A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54"/>
    <p:restoredTop sz="94617"/>
  </p:normalViewPr>
  <p:slideViewPr>
    <p:cSldViewPr>
      <p:cViewPr>
        <p:scale>
          <a:sx n="138" d="100"/>
          <a:sy n="138" d="100"/>
        </p:scale>
        <p:origin x="2640" y="27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image" Target="../media/image10.jpeg"/></Relationships>
</file>

<file path=ppt/diagrams/_rels/data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image" Target="../media/image17.jpeg"/><Relationship Id="rId2"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72.jpeg"/><Relationship Id="rId2" Type="http://schemas.openxmlformats.org/officeDocument/2006/relationships/image" Target="../media/image73.jpeg"/><Relationship Id="rId3" Type="http://schemas.openxmlformats.org/officeDocument/2006/relationships/image" Target="../media/image7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image" Target="../media/image17.jpeg"/><Relationship Id="rId2"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72.jpeg"/><Relationship Id="rId2" Type="http://schemas.openxmlformats.org/officeDocument/2006/relationships/image" Target="../media/image73.jpeg"/><Relationship Id="rId3" Type="http://schemas.openxmlformats.org/officeDocument/2006/relationships/image" Target="../media/image74.jpeg"/></Relationships>
</file>

<file path=ppt/diagrams/colors1.xml><?xml version="1.0" encoding="utf-8"?>
<dgm:colorsDef xmlns:dgm="http://schemas.openxmlformats.org/drawingml/2006/diagram" xmlns:a="http://schemas.openxmlformats.org/drawingml/2006/main" uniqueId="urn:microsoft.com/office/officeart/2005/8/colors/accent2_2#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9">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324CD1D-8D57-414A-A944-32F541EE78D1}" type="doc">
      <dgm:prSet loTypeId="urn:microsoft.com/office/officeart/2008/layout/TitlePictureLineup#4" loCatId="picture" qsTypeId="urn:microsoft.com/office/officeart/2005/8/quickstyle/simple1#7" qsCatId="simple" csTypeId="urn:microsoft.com/office/officeart/2005/8/colors/accent2_2#2" csCatId="accent2" phldr="1"/>
      <dgm:spPr/>
      <dgm:t>
        <a:bodyPr/>
        <a:lstStyle/>
        <a:p>
          <a:endParaRPr lang="en-IN"/>
        </a:p>
      </dgm:t>
    </dgm:pt>
    <dgm:pt modelId="{00BBB1C8-755E-4AE3-AC09-436ABE17BEA3}">
      <dgm:prSet phldrT="[Text]"/>
      <dgm:spPr/>
      <dgm:t>
        <a:bodyPr/>
        <a:lstStyle/>
        <a:p>
          <a:r>
            <a:rPr lang="en-IN" dirty="0"/>
            <a:t>Chemical Splash Goggles</a:t>
          </a:r>
        </a:p>
      </dgm:t>
    </dgm:pt>
    <dgm:pt modelId="{C7B69722-5528-4D59-B6BD-9A00989F7C4C}" type="parTrans" cxnId="{37A21B0E-0683-4767-955D-0531A805C015}">
      <dgm:prSet/>
      <dgm:spPr/>
      <dgm:t>
        <a:bodyPr/>
        <a:lstStyle/>
        <a:p>
          <a:endParaRPr lang="en-IN"/>
        </a:p>
      </dgm:t>
    </dgm:pt>
    <dgm:pt modelId="{99C96782-83F3-4A67-9502-094AD2900D9E}" type="sibTrans" cxnId="{37A21B0E-0683-4767-955D-0531A805C015}">
      <dgm:prSet/>
      <dgm:spPr/>
      <dgm:t>
        <a:bodyPr/>
        <a:lstStyle/>
        <a:p>
          <a:endParaRPr lang="en-IN"/>
        </a:p>
      </dgm:t>
    </dgm:pt>
    <dgm:pt modelId="{8461BCD0-569A-43EC-85E6-035C3DEDCC4B}">
      <dgm:prSet phldrT="[Text]"/>
      <dgm:spPr/>
      <dgm:t>
        <a:bodyPr/>
        <a:lstStyle/>
        <a:p>
          <a:r>
            <a:rPr lang="en-IN" dirty="0"/>
            <a:t>Protects from liquid hazards</a:t>
          </a:r>
        </a:p>
      </dgm:t>
    </dgm:pt>
    <dgm:pt modelId="{FCE208DC-DEDB-42ED-9A87-AA5435B92E4E}" type="parTrans" cxnId="{13324F61-1C26-418D-9578-EF3FCF10B5A9}">
      <dgm:prSet/>
      <dgm:spPr/>
      <dgm:t>
        <a:bodyPr/>
        <a:lstStyle/>
        <a:p>
          <a:endParaRPr lang="en-IN"/>
        </a:p>
      </dgm:t>
    </dgm:pt>
    <dgm:pt modelId="{00724851-C644-48C9-94AF-ED425F68A0CB}" type="sibTrans" cxnId="{13324F61-1C26-418D-9578-EF3FCF10B5A9}">
      <dgm:prSet/>
      <dgm:spPr/>
      <dgm:t>
        <a:bodyPr/>
        <a:lstStyle/>
        <a:p>
          <a:endParaRPr lang="en-IN"/>
        </a:p>
      </dgm:t>
    </dgm:pt>
    <dgm:pt modelId="{FB61A3C8-5BCA-4B6A-93AF-924BE56A646E}">
      <dgm:prSet phldrT="[Text]"/>
      <dgm:spPr/>
      <dgm:t>
        <a:bodyPr/>
        <a:lstStyle/>
        <a:p>
          <a:r>
            <a:rPr lang="en-IN" dirty="0"/>
            <a:t>Needed in any lab that </a:t>
          </a:r>
          <a:r>
            <a:rPr lang="en-IN" i="1" dirty="0"/>
            <a:t>stores</a:t>
          </a:r>
          <a:r>
            <a:rPr lang="en-IN" dirty="0"/>
            <a:t> chemicals</a:t>
          </a:r>
        </a:p>
      </dgm:t>
    </dgm:pt>
    <dgm:pt modelId="{3718083D-FB6B-46C4-B7B8-121651957127}" type="parTrans" cxnId="{874DB6F0-DD4B-43A6-9073-3A293EAED669}">
      <dgm:prSet/>
      <dgm:spPr/>
      <dgm:t>
        <a:bodyPr/>
        <a:lstStyle/>
        <a:p>
          <a:endParaRPr lang="en-IN"/>
        </a:p>
      </dgm:t>
    </dgm:pt>
    <dgm:pt modelId="{87065627-2521-4BBA-A8DA-87AE7B4576EC}" type="sibTrans" cxnId="{874DB6F0-DD4B-43A6-9073-3A293EAED669}">
      <dgm:prSet/>
      <dgm:spPr/>
      <dgm:t>
        <a:bodyPr/>
        <a:lstStyle/>
        <a:p>
          <a:endParaRPr lang="en-IN"/>
        </a:p>
      </dgm:t>
    </dgm:pt>
    <dgm:pt modelId="{50FCF64B-4FC5-4112-A934-820D5911C029}">
      <dgm:prSet phldrT="[Text]"/>
      <dgm:spPr/>
      <dgm:t>
        <a:bodyPr/>
        <a:lstStyle/>
        <a:p>
          <a:r>
            <a:rPr lang="en-IN" dirty="0"/>
            <a:t>Safety  Glasses</a:t>
          </a:r>
        </a:p>
      </dgm:t>
    </dgm:pt>
    <dgm:pt modelId="{D98AA95E-7999-4404-9B2F-46CEFDEE7B52}" type="parTrans" cxnId="{B9EEE2F9-73A4-4BB4-80AE-69A0D8E11E69}">
      <dgm:prSet/>
      <dgm:spPr/>
      <dgm:t>
        <a:bodyPr/>
        <a:lstStyle/>
        <a:p>
          <a:endParaRPr lang="en-IN"/>
        </a:p>
      </dgm:t>
    </dgm:pt>
    <dgm:pt modelId="{D48CC16C-9051-4CA1-84DA-DC8F9CD27208}" type="sibTrans" cxnId="{B9EEE2F9-73A4-4BB4-80AE-69A0D8E11E69}">
      <dgm:prSet/>
      <dgm:spPr/>
      <dgm:t>
        <a:bodyPr/>
        <a:lstStyle/>
        <a:p>
          <a:endParaRPr lang="en-IN"/>
        </a:p>
      </dgm:t>
    </dgm:pt>
    <dgm:pt modelId="{3113DB6B-2322-4848-A5E5-93FBC19DBF41}">
      <dgm:prSet phldrT="[Text]"/>
      <dgm:spPr/>
      <dgm:t>
        <a:bodyPr/>
        <a:lstStyle/>
        <a:p>
          <a:r>
            <a:rPr lang="en-IN" dirty="0"/>
            <a:t>Protects from mechanical and impact hazards</a:t>
          </a:r>
        </a:p>
      </dgm:t>
    </dgm:pt>
    <dgm:pt modelId="{E900425E-030D-4FB4-B703-CD48C8EFD98F}" type="parTrans" cxnId="{CEDCC006-4697-4013-B100-33A557A8B2C9}">
      <dgm:prSet/>
      <dgm:spPr/>
      <dgm:t>
        <a:bodyPr/>
        <a:lstStyle/>
        <a:p>
          <a:endParaRPr lang="en-IN"/>
        </a:p>
      </dgm:t>
    </dgm:pt>
    <dgm:pt modelId="{B62C2ED3-21E7-467F-A619-D4CBBA061730}" type="sibTrans" cxnId="{CEDCC006-4697-4013-B100-33A557A8B2C9}">
      <dgm:prSet/>
      <dgm:spPr/>
      <dgm:t>
        <a:bodyPr/>
        <a:lstStyle/>
        <a:p>
          <a:endParaRPr lang="en-IN"/>
        </a:p>
      </dgm:t>
    </dgm:pt>
    <dgm:pt modelId="{912E3488-4A28-4308-BC0E-4F4AEF871FEC}">
      <dgm:prSet phldrT="[Text]"/>
      <dgm:spPr/>
      <dgm:t>
        <a:bodyPr/>
        <a:lstStyle/>
        <a:p>
          <a:r>
            <a:rPr lang="en-IN" dirty="0"/>
            <a:t>There are no labs in IISc that do not need these</a:t>
          </a:r>
        </a:p>
      </dgm:t>
    </dgm:pt>
    <dgm:pt modelId="{5468FD6D-D859-46A5-9812-DC1D303189BE}" type="parTrans" cxnId="{22EC45FF-C2A1-4213-83BC-909A6BE47C44}">
      <dgm:prSet/>
      <dgm:spPr/>
      <dgm:t>
        <a:bodyPr/>
        <a:lstStyle/>
        <a:p>
          <a:endParaRPr lang="en-IN"/>
        </a:p>
      </dgm:t>
    </dgm:pt>
    <dgm:pt modelId="{6CCE44F9-81C6-40D3-988D-D7BDD54B36D4}" type="sibTrans" cxnId="{22EC45FF-C2A1-4213-83BC-909A6BE47C44}">
      <dgm:prSet/>
      <dgm:spPr/>
      <dgm:t>
        <a:bodyPr/>
        <a:lstStyle/>
        <a:p>
          <a:endParaRPr lang="en-IN"/>
        </a:p>
      </dgm:t>
    </dgm:pt>
    <dgm:pt modelId="{162958D8-613E-4510-BB7B-A7B36F82DFEF}">
      <dgm:prSet phldrT="[Text]"/>
      <dgm:spPr/>
      <dgm:t>
        <a:bodyPr/>
        <a:lstStyle/>
        <a:p>
          <a:r>
            <a:rPr lang="en-IN" dirty="0"/>
            <a:t>Wear even if you are personally not working with chemicals</a:t>
          </a:r>
        </a:p>
      </dgm:t>
    </dgm:pt>
    <dgm:pt modelId="{3C0DD14E-81FC-49A9-BA01-93C490BEED26}" type="parTrans" cxnId="{B70A4E36-6076-4CED-9CB9-A80BEF553D57}">
      <dgm:prSet/>
      <dgm:spPr/>
      <dgm:t>
        <a:bodyPr/>
        <a:lstStyle/>
        <a:p>
          <a:endParaRPr lang="en-IN"/>
        </a:p>
      </dgm:t>
    </dgm:pt>
    <dgm:pt modelId="{961ED4E1-2811-493E-8A29-A11C1E61B0F0}" type="sibTrans" cxnId="{B70A4E36-6076-4CED-9CB9-A80BEF553D57}">
      <dgm:prSet/>
      <dgm:spPr/>
      <dgm:t>
        <a:bodyPr/>
        <a:lstStyle/>
        <a:p>
          <a:endParaRPr lang="en-IN"/>
        </a:p>
      </dgm:t>
    </dgm:pt>
    <dgm:pt modelId="{566AD9A6-7AA3-47BA-BC84-AF084EA2B435}">
      <dgm:prSet phldrT="[Text]"/>
      <dgm:spPr/>
      <dgm:t>
        <a:bodyPr/>
        <a:lstStyle/>
        <a:p>
          <a:r>
            <a:rPr lang="en-IN" dirty="0"/>
            <a:t>Face Shields</a:t>
          </a:r>
        </a:p>
      </dgm:t>
    </dgm:pt>
    <dgm:pt modelId="{05BBB6B9-E963-4669-B4C5-78CF1E9F25B2}" type="parTrans" cxnId="{A32D7D60-969D-4E22-9AF1-FC0EFD9A84B7}">
      <dgm:prSet/>
      <dgm:spPr/>
      <dgm:t>
        <a:bodyPr/>
        <a:lstStyle/>
        <a:p>
          <a:endParaRPr lang="en-IN"/>
        </a:p>
      </dgm:t>
    </dgm:pt>
    <dgm:pt modelId="{4AE94FAD-CAA0-49F8-A441-7FDCBD387B08}" type="sibTrans" cxnId="{A32D7D60-969D-4E22-9AF1-FC0EFD9A84B7}">
      <dgm:prSet/>
      <dgm:spPr/>
      <dgm:t>
        <a:bodyPr/>
        <a:lstStyle/>
        <a:p>
          <a:endParaRPr lang="en-IN"/>
        </a:p>
      </dgm:t>
    </dgm:pt>
    <dgm:pt modelId="{8BBC1E77-D9A2-46DC-8030-F80107646788}">
      <dgm:prSet phldrT="[Text]"/>
      <dgm:spPr/>
      <dgm:t>
        <a:bodyPr/>
        <a:lstStyle/>
        <a:p>
          <a:r>
            <a:rPr lang="en-IN" dirty="0"/>
            <a:t>Protects from voluminous hazards</a:t>
          </a:r>
        </a:p>
      </dgm:t>
    </dgm:pt>
    <dgm:pt modelId="{DFC63063-09A2-44DB-A790-767A8E197489}" type="parTrans" cxnId="{1313A492-D51A-47AC-9546-28BB9E5F9A8D}">
      <dgm:prSet/>
      <dgm:spPr/>
      <dgm:t>
        <a:bodyPr/>
        <a:lstStyle/>
        <a:p>
          <a:endParaRPr lang="en-IN"/>
        </a:p>
      </dgm:t>
    </dgm:pt>
    <dgm:pt modelId="{DB905CEB-59F6-4AAE-8DC3-EAB2DB78EFF7}" type="sibTrans" cxnId="{1313A492-D51A-47AC-9546-28BB9E5F9A8D}">
      <dgm:prSet/>
      <dgm:spPr/>
      <dgm:t>
        <a:bodyPr/>
        <a:lstStyle/>
        <a:p>
          <a:endParaRPr lang="en-IN"/>
        </a:p>
      </dgm:t>
    </dgm:pt>
    <dgm:pt modelId="{8007C5B9-3985-474D-ACB5-4952A64FAEE5}">
      <dgm:prSet phldrT="[Text]"/>
      <dgm:spPr/>
      <dgm:t>
        <a:bodyPr/>
        <a:lstStyle/>
        <a:p>
          <a:r>
            <a:rPr lang="en-IN" dirty="0"/>
            <a:t>Need to be work OVER splash goggles</a:t>
          </a:r>
        </a:p>
      </dgm:t>
    </dgm:pt>
    <dgm:pt modelId="{16F82526-D69C-4FFB-8218-33D5C8FF1BD7}" type="parTrans" cxnId="{8FFC7E94-B6F5-4916-A9D7-4D02EEFF9077}">
      <dgm:prSet/>
      <dgm:spPr/>
      <dgm:t>
        <a:bodyPr/>
        <a:lstStyle/>
        <a:p>
          <a:endParaRPr lang="en-IN"/>
        </a:p>
      </dgm:t>
    </dgm:pt>
    <dgm:pt modelId="{1486F317-BF49-41E3-A357-01CC4553E29C}" type="sibTrans" cxnId="{8FFC7E94-B6F5-4916-A9D7-4D02EEFF9077}">
      <dgm:prSet/>
      <dgm:spPr/>
      <dgm:t>
        <a:bodyPr/>
        <a:lstStyle/>
        <a:p>
          <a:endParaRPr lang="en-IN"/>
        </a:p>
      </dgm:t>
    </dgm:pt>
    <dgm:pt modelId="{5DECBCB2-6D94-432D-AA7A-69EBA0F627AB}">
      <dgm:prSet phldrT="[Text]"/>
      <dgm:spPr/>
      <dgm:t>
        <a:bodyPr/>
        <a:lstStyle/>
        <a:p>
          <a:r>
            <a:rPr lang="en-IN" dirty="0"/>
            <a:t>Must be </a:t>
          </a:r>
          <a:r>
            <a:rPr lang="en-IN" dirty="0" smtClean="0"/>
            <a:t>worn </a:t>
          </a:r>
          <a:r>
            <a:rPr lang="en-IN" dirty="0"/>
            <a:t>in all other labs</a:t>
          </a:r>
        </a:p>
      </dgm:t>
    </dgm:pt>
    <dgm:pt modelId="{DDB83730-8106-4378-9CC8-C35D2289A8ED}" type="parTrans" cxnId="{97D2674E-4333-4280-98D1-9ADD21520842}">
      <dgm:prSet/>
      <dgm:spPr/>
      <dgm:t>
        <a:bodyPr/>
        <a:lstStyle/>
        <a:p>
          <a:endParaRPr lang="en-IN"/>
        </a:p>
      </dgm:t>
    </dgm:pt>
    <dgm:pt modelId="{B575431B-015F-4899-B146-08638235151B}" type="sibTrans" cxnId="{97D2674E-4333-4280-98D1-9ADD21520842}">
      <dgm:prSet/>
      <dgm:spPr/>
      <dgm:t>
        <a:bodyPr/>
        <a:lstStyle/>
        <a:p>
          <a:endParaRPr lang="en-IN"/>
        </a:p>
      </dgm:t>
    </dgm:pt>
    <dgm:pt modelId="{AAE78CE4-5C9B-4E22-BC45-DDB1E8032CFB}">
      <dgm:prSet phldrT="[Text]"/>
      <dgm:spPr/>
      <dgm:t>
        <a:bodyPr/>
        <a:lstStyle/>
        <a:p>
          <a:r>
            <a:rPr lang="en-IN" dirty="0"/>
            <a:t>For fuming or extremely dangerous chemicals: HF, liq. N2, etc.</a:t>
          </a:r>
        </a:p>
      </dgm:t>
    </dgm:pt>
    <dgm:pt modelId="{1D12DFB8-8A30-4570-B6C5-7AA8431D599C}" type="parTrans" cxnId="{34450230-302B-460A-8384-3F3A727BDC3B}">
      <dgm:prSet/>
      <dgm:spPr/>
      <dgm:t>
        <a:bodyPr/>
        <a:lstStyle/>
        <a:p>
          <a:endParaRPr lang="en-IN"/>
        </a:p>
      </dgm:t>
    </dgm:pt>
    <dgm:pt modelId="{85458DFB-4128-4DF2-84CD-DAA55EBC257B}" type="sibTrans" cxnId="{34450230-302B-460A-8384-3F3A727BDC3B}">
      <dgm:prSet/>
      <dgm:spPr/>
      <dgm:t>
        <a:bodyPr/>
        <a:lstStyle/>
        <a:p>
          <a:endParaRPr lang="en-IN"/>
        </a:p>
      </dgm:t>
    </dgm:pt>
    <dgm:pt modelId="{08B822FC-4630-485D-BCA3-BB43413D9490}" type="pres">
      <dgm:prSet presAssocID="{E324CD1D-8D57-414A-A944-32F541EE78D1}" presName="Name0" presStyleCnt="0">
        <dgm:presLayoutVars>
          <dgm:dir/>
        </dgm:presLayoutVars>
      </dgm:prSet>
      <dgm:spPr/>
      <dgm:t>
        <a:bodyPr/>
        <a:lstStyle/>
        <a:p>
          <a:endParaRPr lang="en-US"/>
        </a:p>
      </dgm:t>
    </dgm:pt>
    <dgm:pt modelId="{DF3CA02D-ED21-440D-A696-B3C3E879603E}" type="pres">
      <dgm:prSet presAssocID="{00BBB1C8-755E-4AE3-AC09-436ABE17BEA3}" presName="composite" presStyleCnt="0"/>
      <dgm:spPr/>
    </dgm:pt>
    <dgm:pt modelId="{7547A125-8B94-4FF7-9435-CF69CC58239B}" type="pres">
      <dgm:prSet presAssocID="{00BBB1C8-755E-4AE3-AC09-436ABE17BEA3}" presName="Accent" presStyleLbl="alignAcc1" presStyleIdx="0" presStyleCnt="3"/>
      <dgm:spPr/>
    </dgm:pt>
    <dgm:pt modelId="{20955C4A-11AC-42C5-AB85-1042BBFBADA5}" type="pres">
      <dgm:prSet presAssocID="{00BBB1C8-755E-4AE3-AC09-436ABE17BEA3}" presName="Image" presStyleLbl="node1" presStyleIdx="0" presStyleCnt="3"/>
      <dgm:spPr>
        <a:blipFill rotWithShape="1">
          <a:blip xmlns:r="http://schemas.openxmlformats.org/officeDocument/2006/relationships" r:embed="rId1" cstate="print"/>
          <a:srcRect/>
          <a:stretch>
            <a:fillRect t="-10000" b="-10000"/>
          </a:stretch>
        </a:blipFill>
      </dgm:spPr>
    </dgm:pt>
    <dgm:pt modelId="{30648A5A-08D9-4BD9-A7D7-AB93C25B91E2}" type="pres">
      <dgm:prSet presAssocID="{00BBB1C8-755E-4AE3-AC09-436ABE17BEA3}" presName="Child" presStyleLbl="revTx" presStyleIdx="0" presStyleCnt="3">
        <dgm:presLayoutVars>
          <dgm:bulletEnabled val="1"/>
        </dgm:presLayoutVars>
      </dgm:prSet>
      <dgm:spPr/>
      <dgm:t>
        <a:bodyPr/>
        <a:lstStyle/>
        <a:p>
          <a:endParaRPr lang="en-US"/>
        </a:p>
      </dgm:t>
    </dgm:pt>
    <dgm:pt modelId="{281B7476-0FF7-4A34-B425-E203955811FF}" type="pres">
      <dgm:prSet presAssocID="{00BBB1C8-755E-4AE3-AC09-436ABE17BEA3}" presName="Parent" presStyleLbl="alignNode1" presStyleIdx="0" presStyleCnt="3">
        <dgm:presLayoutVars>
          <dgm:bulletEnabled val="1"/>
        </dgm:presLayoutVars>
      </dgm:prSet>
      <dgm:spPr/>
      <dgm:t>
        <a:bodyPr/>
        <a:lstStyle/>
        <a:p>
          <a:endParaRPr lang="en-US"/>
        </a:p>
      </dgm:t>
    </dgm:pt>
    <dgm:pt modelId="{E8F4020D-00EA-4895-A653-5E9096B17B87}" type="pres">
      <dgm:prSet presAssocID="{99C96782-83F3-4A67-9502-094AD2900D9E}" presName="sibTrans" presStyleCnt="0"/>
      <dgm:spPr/>
    </dgm:pt>
    <dgm:pt modelId="{EE85E79C-5E57-42D5-991A-68A806F3C279}" type="pres">
      <dgm:prSet presAssocID="{566AD9A6-7AA3-47BA-BC84-AF084EA2B435}" presName="composite" presStyleCnt="0"/>
      <dgm:spPr/>
    </dgm:pt>
    <dgm:pt modelId="{672A37CB-DBB6-4640-9E3A-59268F64CE74}" type="pres">
      <dgm:prSet presAssocID="{566AD9A6-7AA3-47BA-BC84-AF084EA2B435}" presName="Accent" presStyleLbl="alignAcc1" presStyleIdx="1" presStyleCnt="3"/>
      <dgm:spPr/>
    </dgm:pt>
    <dgm:pt modelId="{07A6CAB7-84DB-4145-B1E8-8B1B220B2D9D}" type="pres">
      <dgm:prSet presAssocID="{566AD9A6-7AA3-47BA-BC84-AF084EA2B435}" presName="Image" presStyleLbl="nod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pt>
    <dgm:pt modelId="{C258DF35-06AC-440C-8910-087CE4D671AC}" type="pres">
      <dgm:prSet presAssocID="{566AD9A6-7AA3-47BA-BC84-AF084EA2B435}" presName="Child" presStyleLbl="revTx" presStyleIdx="1" presStyleCnt="3">
        <dgm:presLayoutVars>
          <dgm:bulletEnabled val="1"/>
        </dgm:presLayoutVars>
      </dgm:prSet>
      <dgm:spPr/>
      <dgm:t>
        <a:bodyPr/>
        <a:lstStyle/>
        <a:p>
          <a:endParaRPr lang="en-US"/>
        </a:p>
      </dgm:t>
    </dgm:pt>
    <dgm:pt modelId="{2F4CF3A3-6578-49AA-847D-7FC335DDC89F}" type="pres">
      <dgm:prSet presAssocID="{566AD9A6-7AA3-47BA-BC84-AF084EA2B435}" presName="Parent" presStyleLbl="alignNode1" presStyleIdx="1" presStyleCnt="3">
        <dgm:presLayoutVars>
          <dgm:bulletEnabled val="1"/>
        </dgm:presLayoutVars>
      </dgm:prSet>
      <dgm:spPr/>
      <dgm:t>
        <a:bodyPr/>
        <a:lstStyle/>
        <a:p>
          <a:endParaRPr lang="en-US"/>
        </a:p>
      </dgm:t>
    </dgm:pt>
    <dgm:pt modelId="{B321E7CE-7695-4221-8A61-B7116F0E89D2}" type="pres">
      <dgm:prSet presAssocID="{4AE94FAD-CAA0-49F8-A441-7FDCBD387B08}" presName="sibTrans" presStyleCnt="0"/>
      <dgm:spPr/>
    </dgm:pt>
    <dgm:pt modelId="{BCB83C7E-4F48-4E8B-8548-F056160DCE7D}" type="pres">
      <dgm:prSet presAssocID="{50FCF64B-4FC5-4112-A934-820D5911C029}" presName="composite" presStyleCnt="0"/>
      <dgm:spPr/>
    </dgm:pt>
    <dgm:pt modelId="{B8756474-3346-4CF1-A329-F456F1B5DAA9}" type="pres">
      <dgm:prSet presAssocID="{50FCF64B-4FC5-4112-A934-820D5911C029}" presName="Accent" presStyleLbl="alignAcc1" presStyleIdx="2" presStyleCnt="3"/>
      <dgm:spPr/>
    </dgm:pt>
    <dgm:pt modelId="{33DB9E86-860D-4386-B28B-5F407FAC1E98}" type="pres">
      <dgm:prSet presAssocID="{50FCF64B-4FC5-4112-A934-820D5911C029}" presName="Image" presStyleLbl="node1" presStyleIdx="2" presStyleCnt="3"/>
      <dgm:spPr>
        <a:blipFill rotWithShape="1">
          <a:blip xmlns:r="http://schemas.openxmlformats.org/officeDocument/2006/relationships" r:embed="rId3" cstate="print"/>
          <a:srcRect/>
          <a:stretch>
            <a:fillRect t="-8000" b="-8000"/>
          </a:stretch>
        </a:blipFill>
      </dgm:spPr>
    </dgm:pt>
    <dgm:pt modelId="{E3635890-6000-4B7A-ACE8-70C5AB199395}" type="pres">
      <dgm:prSet presAssocID="{50FCF64B-4FC5-4112-A934-820D5911C029}" presName="Child" presStyleLbl="revTx" presStyleIdx="2" presStyleCnt="3">
        <dgm:presLayoutVars>
          <dgm:bulletEnabled val="1"/>
        </dgm:presLayoutVars>
      </dgm:prSet>
      <dgm:spPr/>
      <dgm:t>
        <a:bodyPr/>
        <a:lstStyle/>
        <a:p>
          <a:endParaRPr lang="en-US"/>
        </a:p>
      </dgm:t>
    </dgm:pt>
    <dgm:pt modelId="{4259D304-B5FD-4DD9-827D-0C818C04AF34}" type="pres">
      <dgm:prSet presAssocID="{50FCF64B-4FC5-4112-A934-820D5911C029}" presName="Parent" presStyleLbl="alignNode1" presStyleIdx="2" presStyleCnt="3">
        <dgm:presLayoutVars>
          <dgm:bulletEnabled val="1"/>
        </dgm:presLayoutVars>
      </dgm:prSet>
      <dgm:spPr/>
      <dgm:t>
        <a:bodyPr/>
        <a:lstStyle/>
        <a:p>
          <a:endParaRPr lang="en-US"/>
        </a:p>
      </dgm:t>
    </dgm:pt>
  </dgm:ptLst>
  <dgm:cxnLst>
    <dgm:cxn modelId="{F7817ACE-0B76-42EB-B34F-655918EE2ECB}" type="presOf" srcId="{E324CD1D-8D57-414A-A944-32F541EE78D1}" destId="{08B822FC-4630-485D-BCA3-BB43413D9490}" srcOrd="0" destOrd="0" presId="urn:microsoft.com/office/officeart/2008/layout/TitlePictureLineup#4"/>
    <dgm:cxn modelId="{CA60DB5D-68A2-4254-A265-AF768FBF4530}" type="presOf" srcId="{5DECBCB2-6D94-432D-AA7A-69EBA0F627AB}" destId="{E3635890-6000-4B7A-ACE8-70C5AB199395}" srcOrd="0" destOrd="1" presId="urn:microsoft.com/office/officeart/2008/layout/TitlePictureLineup#4"/>
    <dgm:cxn modelId="{E284B59D-5A36-454F-AE1F-DE55A315BD8C}" type="presOf" srcId="{912E3488-4A28-4308-BC0E-4F4AEF871FEC}" destId="{E3635890-6000-4B7A-ACE8-70C5AB199395}" srcOrd="0" destOrd="2" presId="urn:microsoft.com/office/officeart/2008/layout/TitlePictureLineup#4"/>
    <dgm:cxn modelId="{C12F5236-73B1-4ECC-A0AE-6E8AAE248337}" type="presOf" srcId="{00BBB1C8-755E-4AE3-AC09-436ABE17BEA3}" destId="{281B7476-0FF7-4A34-B425-E203955811FF}" srcOrd="0" destOrd="0" presId="urn:microsoft.com/office/officeart/2008/layout/TitlePictureLineup#4"/>
    <dgm:cxn modelId="{A32D7D60-969D-4E22-9AF1-FC0EFD9A84B7}" srcId="{E324CD1D-8D57-414A-A944-32F541EE78D1}" destId="{566AD9A6-7AA3-47BA-BC84-AF084EA2B435}" srcOrd="1" destOrd="0" parTransId="{05BBB6B9-E963-4669-B4C5-78CF1E9F25B2}" sibTransId="{4AE94FAD-CAA0-49F8-A441-7FDCBD387B08}"/>
    <dgm:cxn modelId="{22EC45FF-C2A1-4213-83BC-909A6BE47C44}" srcId="{50FCF64B-4FC5-4112-A934-820D5911C029}" destId="{912E3488-4A28-4308-BC0E-4F4AEF871FEC}" srcOrd="2" destOrd="0" parTransId="{5468FD6D-D859-46A5-9812-DC1D303189BE}" sibTransId="{6CCE44F9-81C6-40D3-988D-D7BDD54B36D4}"/>
    <dgm:cxn modelId="{874DB6F0-DD4B-43A6-9073-3A293EAED669}" srcId="{00BBB1C8-755E-4AE3-AC09-436ABE17BEA3}" destId="{FB61A3C8-5BCA-4B6A-93AF-924BE56A646E}" srcOrd="1" destOrd="0" parTransId="{3718083D-FB6B-46C4-B7B8-121651957127}" sibTransId="{87065627-2521-4BBA-A8DA-87AE7B4576EC}"/>
    <dgm:cxn modelId="{34450230-302B-460A-8384-3F3A727BDC3B}" srcId="{566AD9A6-7AA3-47BA-BC84-AF084EA2B435}" destId="{AAE78CE4-5C9B-4E22-BC45-DDB1E8032CFB}" srcOrd="1" destOrd="0" parTransId="{1D12DFB8-8A30-4570-B6C5-7AA8431D599C}" sibTransId="{85458DFB-4128-4DF2-84CD-DAA55EBC257B}"/>
    <dgm:cxn modelId="{108C4CA2-9F19-458D-9700-0E3B3365031F}" type="presOf" srcId="{162958D8-613E-4510-BB7B-A7B36F82DFEF}" destId="{30648A5A-08D9-4BD9-A7D7-AB93C25B91E2}" srcOrd="0" destOrd="2" presId="urn:microsoft.com/office/officeart/2008/layout/TitlePictureLineup#4"/>
    <dgm:cxn modelId="{715906BA-EE9C-420D-9116-09E2133337BE}" type="presOf" srcId="{3113DB6B-2322-4848-A5E5-93FBC19DBF41}" destId="{E3635890-6000-4B7A-ACE8-70C5AB199395}" srcOrd="0" destOrd="0" presId="urn:microsoft.com/office/officeart/2008/layout/TitlePictureLineup#4"/>
    <dgm:cxn modelId="{37A21B0E-0683-4767-955D-0531A805C015}" srcId="{E324CD1D-8D57-414A-A944-32F541EE78D1}" destId="{00BBB1C8-755E-4AE3-AC09-436ABE17BEA3}" srcOrd="0" destOrd="0" parTransId="{C7B69722-5528-4D59-B6BD-9A00989F7C4C}" sibTransId="{99C96782-83F3-4A67-9502-094AD2900D9E}"/>
    <dgm:cxn modelId="{6148D168-D815-4136-ACED-3E7A0B09E973}" type="presOf" srcId="{8007C5B9-3985-474D-ACB5-4952A64FAEE5}" destId="{C258DF35-06AC-440C-8910-087CE4D671AC}" srcOrd="0" destOrd="2" presId="urn:microsoft.com/office/officeart/2008/layout/TitlePictureLineup#4"/>
    <dgm:cxn modelId="{D1DA1883-A784-4AA1-8730-EC1E4B894FF8}" type="presOf" srcId="{8461BCD0-569A-43EC-85E6-035C3DEDCC4B}" destId="{30648A5A-08D9-4BD9-A7D7-AB93C25B91E2}" srcOrd="0" destOrd="0" presId="urn:microsoft.com/office/officeart/2008/layout/TitlePictureLineup#4"/>
    <dgm:cxn modelId="{4C322DCF-9107-41D9-A203-E3D3265C3C2E}" type="presOf" srcId="{FB61A3C8-5BCA-4B6A-93AF-924BE56A646E}" destId="{30648A5A-08D9-4BD9-A7D7-AB93C25B91E2}" srcOrd="0" destOrd="1" presId="urn:microsoft.com/office/officeart/2008/layout/TitlePictureLineup#4"/>
    <dgm:cxn modelId="{D446E0FE-7FD5-4C74-949A-45C20ACA7625}" type="presOf" srcId="{566AD9A6-7AA3-47BA-BC84-AF084EA2B435}" destId="{2F4CF3A3-6578-49AA-847D-7FC335DDC89F}" srcOrd="0" destOrd="0" presId="urn:microsoft.com/office/officeart/2008/layout/TitlePictureLineup#4"/>
    <dgm:cxn modelId="{FC362BA6-2569-423B-AC87-796C430A62D1}" type="presOf" srcId="{AAE78CE4-5C9B-4E22-BC45-DDB1E8032CFB}" destId="{C258DF35-06AC-440C-8910-087CE4D671AC}" srcOrd="0" destOrd="1" presId="urn:microsoft.com/office/officeart/2008/layout/TitlePictureLineup#4"/>
    <dgm:cxn modelId="{B9EEE2F9-73A4-4BB4-80AE-69A0D8E11E69}" srcId="{E324CD1D-8D57-414A-A944-32F541EE78D1}" destId="{50FCF64B-4FC5-4112-A934-820D5911C029}" srcOrd="2" destOrd="0" parTransId="{D98AA95E-7999-4404-9B2F-46CEFDEE7B52}" sibTransId="{D48CC16C-9051-4CA1-84DA-DC8F9CD27208}"/>
    <dgm:cxn modelId="{1313A492-D51A-47AC-9546-28BB9E5F9A8D}" srcId="{566AD9A6-7AA3-47BA-BC84-AF084EA2B435}" destId="{8BBC1E77-D9A2-46DC-8030-F80107646788}" srcOrd="0" destOrd="0" parTransId="{DFC63063-09A2-44DB-A790-767A8E197489}" sibTransId="{DB905CEB-59F6-4AAE-8DC3-EAB2DB78EFF7}"/>
    <dgm:cxn modelId="{97D2674E-4333-4280-98D1-9ADD21520842}" srcId="{50FCF64B-4FC5-4112-A934-820D5911C029}" destId="{5DECBCB2-6D94-432D-AA7A-69EBA0F627AB}" srcOrd="1" destOrd="0" parTransId="{DDB83730-8106-4378-9CC8-C35D2289A8ED}" sibTransId="{B575431B-015F-4899-B146-08638235151B}"/>
    <dgm:cxn modelId="{C637EE24-C8B6-4FF9-869D-4BB839C89E37}" type="presOf" srcId="{50FCF64B-4FC5-4112-A934-820D5911C029}" destId="{4259D304-B5FD-4DD9-827D-0C818C04AF34}" srcOrd="0" destOrd="0" presId="urn:microsoft.com/office/officeart/2008/layout/TitlePictureLineup#4"/>
    <dgm:cxn modelId="{13324F61-1C26-418D-9578-EF3FCF10B5A9}" srcId="{00BBB1C8-755E-4AE3-AC09-436ABE17BEA3}" destId="{8461BCD0-569A-43EC-85E6-035C3DEDCC4B}" srcOrd="0" destOrd="0" parTransId="{FCE208DC-DEDB-42ED-9A87-AA5435B92E4E}" sibTransId="{00724851-C644-48C9-94AF-ED425F68A0CB}"/>
    <dgm:cxn modelId="{8FFC7E94-B6F5-4916-A9D7-4D02EEFF9077}" srcId="{566AD9A6-7AA3-47BA-BC84-AF084EA2B435}" destId="{8007C5B9-3985-474D-ACB5-4952A64FAEE5}" srcOrd="2" destOrd="0" parTransId="{16F82526-D69C-4FFB-8218-33D5C8FF1BD7}" sibTransId="{1486F317-BF49-41E3-A357-01CC4553E29C}"/>
    <dgm:cxn modelId="{B70A4E36-6076-4CED-9CB9-A80BEF553D57}" srcId="{00BBB1C8-755E-4AE3-AC09-436ABE17BEA3}" destId="{162958D8-613E-4510-BB7B-A7B36F82DFEF}" srcOrd="2" destOrd="0" parTransId="{3C0DD14E-81FC-49A9-BA01-93C490BEED26}" sibTransId="{961ED4E1-2811-493E-8A29-A11C1E61B0F0}"/>
    <dgm:cxn modelId="{CEDCC006-4697-4013-B100-33A557A8B2C9}" srcId="{50FCF64B-4FC5-4112-A934-820D5911C029}" destId="{3113DB6B-2322-4848-A5E5-93FBC19DBF41}" srcOrd="0" destOrd="0" parTransId="{E900425E-030D-4FB4-B703-CD48C8EFD98F}" sibTransId="{B62C2ED3-21E7-467F-A619-D4CBBA061730}"/>
    <dgm:cxn modelId="{A57131C3-A57E-40F9-BBE9-B5BBFEF5A748}" type="presOf" srcId="{8BBC1E77-D9A2-46DC-8030-F80107646788}" destId="{C258DF35-06AC-440C-8910-087CE4D671AC}" srcOrd="0" destOrd="0" presId="urn:microsoft.com/office/officeart/2008/layout/TitlePictureLineup#4"/>
    <dgm:cxn modelId="{17C58783-1630-4136-81DC-84B414770A65}" type="presParOf" srcId="{08B822FC-4630-485D-BCA3-BB43413D9490}" destId="{DF3CA02D-ED21-440D-A696-B3C3E879603E}" srcOrd="0" destOrd="0" presId="urn:microsoft.com/office/officeart/2008/layout/TitlePictureLineup#4"/>
    <dgm:cxn modelId="{CED4D4E7-E5BB-45AA-9F3B-10477BB8561E}" type="presParOf" srcId="{DF3CA02D-ED21-440D-A696-B3C3E879603E}" destId="{7547A125-8B94-4FF7-9435-CF69CC58239B}" srcOrd="0" destOrd="0" presId="urn:microsoft.com/office/officeart/2008/layout/TitlePictureLineup#4"/>
    <dgm:cxn modelId="{AA21F9FC-2A91-49AE-87B9-2DC83261B7C1}" type="presParOf" srcId="{DF3CA02D-ED21-440D-A696-B3C3E879603E}" destId="{20955C4A-11AC-42C5-AB85-1042BBFBADA5}" srcOrd="1" destOrd="0" presId="urn:microsoft.com/office/officeart/2008/layout/TitlePictureLineup#4"/>
    <dgm:cxn modelId="{93FCDE91-4DE5-4E3F-9164-723941158088}" type="presParOf" srcId="{DF3CA02D-ED21-440D-A696-B3C3E879603E}" destId="{30648A5A-08D9-4BD9-A7D7-AB93C25B91E2}" srcOrd="2" destOrd="0" presId="urn:microsoft.com/office/officeart/2008/layout/TitlePictureLineup#4"/>
    <dgm:cxn modelId="{101F19E0-D927-40D8-9A3A-2852D437ABDF}" type="presParOf" srcId="{DF3CA02D-ED21-440D-A696-B3C3E879603E}" destId="{281B7476-0FF7-4A34-B425-E203955811FF}" srcOrd="3" destOrd="0" presId="urn:microsoft.com/office/officeart/2008/layout/TitlePictureLineup#4"/>
    <dgm:cxn modelId="{195253F3-A800-4B2D-810A-730B265BB0C7}" type="presParOf" srcId="{08B822FC-4630-485D-BCA3-BB43413D9490}" destId="{E8F4020D-00EA-4895-A653-5E9096B17B87}" srcOrd="1" destOrd="0" presId="urn:microsoft.com/office/officeart/2008/layout/TitlePictureLineup#4"/>
    <dgm:cxn modelId="{A8F0E2D9-1338-492A-8B23-03E92586F0D1}" type="presParOf" srcId="{08B822FC-4630-485D-BCA3-BB43413D9490}" destId="{EE85E79C-5E57-42D5-991A-68A806F3C279}" srcOrd="2" destOrd="0" presId="urn:microsoft.com/office/officeart/2008/layout/TitlePictureLineup#4"/>
    <dgm:cxn modelId="{8B2BABA9-F74E-4BC8-A776-EE6EC4C4B180}" type="presParOf" srcId="{EE85E79C-5E57-42D5-991A-68A806F3C279}" destId="{672A37CB-DBB6-4640-9E3A-59268F64CE74}" srcOrd="0" destOrd="0" presId="urn:microsoft.com/office/officeart/2008/layout/TitlePictureLineup#4"/>
    <dgm:cxn modelId="{FD402D3F-40D8-4C51-841A-D9150757C748}" type="presParOf" srcId="{EE85E79C-5E57-42D5-991A-68A806F3C279}" destId="{07A6CAB7-84DB-4145-B1E8-8B1B220B2D9D}" srcOrd="1" destOrd="0" presId="urn:microsoft.com/office/officeart/2008/layout/TitlePictureLineup#4"/>
    <dgm:cxn modelId="{60990B0A-5F57-4609-8E2D-D03DFF1FD9A3}" type="presParOf" srcId="{EE85E79C-5E57-42D5-991A-68A806F3C279}" destId="{C258DF35-06AC-440C-8910-087CE4D671AC}" srcOrd="2" destOrd="0" presId="urn:microsoft.com/office/officeart/2008/layout/TitlePictureLineup#4"/>
    <dgm:cxn modelId="{6FC7D219-0E6C-4B97-ACD5-DE86E82747D8}" type="presParOf" srcId="{EE85E79C-5E57-42D5-991A-68A806F3C279}" destId="{2F4CF3A3-6578-49AA-847D-7FC335DDC89F}" srcOrd="3" destOrd="0" presId="urn:microsoft.com/office/officeart/2008/layout/TitlePictureLineup#4"/>
    <dgm:cxn modelId="{F0032C99-82FD-479D-9355-9AB9F344312A}" type="presParOf" srcId="{08B822FC-4630-485D-BCA3-BB43413D9490}" destId="{B321E7CE-7695-4221-8A61-B7116F0E89D2}" srcOrd="3" destOrd="0" presId="urn:microsoft.com/office/officeart/2008/layout/TitlePictureLineup#4"/>
    <dgm:cxn modelId="{01DFB57D-6D20-48E0-B3E0-877A914681D5}" type="presParOf" srcId="{08B822FC-4630-485D-BCA3-BB43413D9490}" destId="{BCB83C7E-4F48-4E8B-8548-F056160DCE7D}" srcOrd="4" destOrd="0" presId="urn:microsoft.com/office/officeart/2008/layout/TitlePictureLineup#4"/>
    <dgm:cxn modelId="{0C9AC68A-0E3B-4474-B928-C9A68435237E}" type="presParOf" srcId="{BCB83C7E-4F48-4E8B-8548-F056160DCE7D}" destId="{B8756474-3346-4CF1-A329-F456F1B5DAA9}" srcOrd="0" destOrd="0" presId="urn:microsoft.com/office/officeart/2008/layout/TitlePictureLineup#4"/>
    <dgm:cxn modelId="{50C8002E-25FB-458A-A640-2A59E7487A76}" type="presParOf" srcId="{BCB83C7E-4F48-4E8B-8548-F056160DCE7D}" destId="{33DB9E86-860D-4386-B28B-5F407FAC1E98}" srcOrd="1" destOrd="0" presId="urn:microsoft.com/office/officeart/2008/layout/TitlePictureLineup#4"/>
    <dgm:cxn modelId="{984FE5DF-32D5-46BD-BD8A-E9B19B69B8FD}" type="presParOf" srcId="{BCB83C7E-4F48-4E8B-8548-F056160DCE7D}" destId="{E3635890-6000-4B7A-ACE8-70C5AB199395}" srcOrd="2" destOrd="0" presId="urn:microsoft.com/office/officeart/2008/layout/TitlePictureLineup#4"/>
    <dgm:cxn modelId="{D78C341C-652C-4734-8C94-9E37BBDE70E6}" type="presParOf" srcId="{BCB83C7E-4F48-4E8B-8548-F056160DCE7D}" destId="{4259D304-B5FD-4DD9-827D-0C818C04AF34}" srcOrd="3" destOrd="0" presId="urn:microsoft.com/office/officeart/2008/layout/TitlePictureLineup#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DB5588-9AC5-4B1D-A7EC-739E3947872B}" type="doc">
      <dgm:prSet loTypeId="urn:microsoft.com/office/officeart/2008/layout/TitlePictureLineup#5" loCatId="picture" qsTypeId="urn:microsoft.com/office/officeart/2005/8/quickstyle/simple1#8" qsCatId="simple" csTypeId="urn:microsoft.com/office/officeart/2005/8/colors/accent1_2#6" csCatId="accent1" phldr="1"/>
      <dgm:spPr/>
      <dgm:t>
        <a:bodyPr/>
        <a:lstStyle/>
        <a:p>
          <a:endParaRPr lang="en-IN"/>
        </a:p>
      </dgm:t>
    </dgm:pt>
    <dgm:pt modelId="{59211062-FC76-4D88-8CC8-CE70A300DF90}">
      <dgm:prSet phldrT="[Text]"/>
      <dgm:spPr/>
      <dgm:t>
        <a:bodyPr/>
        <a:lstStyle/>
        <a:p>
          <a:r>
            <a:rPr lang="en-IN" dirty="0"/>
            <a:t>Thin nitrile</a:t>
          </a:r>
        </a:p>
      </dgm:t>
    </dgm:pt>
    <dgm:pt modelId="{CE9655C3-6390-400E-BE1B-D2A2C42BE4ED}" type="parTrans" cxnId="{438B9CE8-4F12-4255-AA70-7349381D1A91}">
      <dgm:prSet/>
      <dgm:spPr/>
      <dgm:t>
        <a:bodyPr/>
        <a:lstStyle/>
        <a:p>
          <a:endParaRPr lang="en-IN"/>
        </a:p>
      </dgm:t>
    </dgm:pt>
    <dgm:pt modelId="{D7CD0253-44C6-4463-903D-010E39DDF0B3}" type="sibTrans" cxnId="{438B9CE8-4F12-4255-AA70-7349381D1A91}">
      <dgm:prSet/>
      <dgm:spPr/>
      <dgm:t>
        <a:bodyPr/>
        <a:lstStyle/>
        <a:p>
          <a:endParaRPr lang="en-IN"/>
        </a:p>
      </dgm:t>
    </dgm:pt>
    <dgm:pt modelId="{A3359E42-06D2-4CE7-9E65-5E3EFC108FB8}">
      <dgm:prSet phldrT="[Text]"/>
      <dgm:spPr/>
      <dgm:t>
        <a:bodyPr/>
        <a:lstStyle/>
        <a:p>
          <a:r>
            <a:rPr lang="en-IN" dirty="0"/>
            <a:t>Thick nitrile</a:t>
          </a:r>
        </a:p>
      </dgm:t>
    </dgm:pt>
    <dgm:pt modelId="{011DDD0E-2073-4DD0-90D8-DD50C02DFA62}" type="parTrans" cxnId="{D04D348B-B17A-41A8-88E7-6A9585760DAD}">
      <dgm:prSet/>
      <dgm:spPr/>
      <dgm:t>
        <a:bodyPr/>
        <a:lstStyle/>
        <a:p>
          <a:endParaRPr lang="en-IN"/>
        </a:p>
      </dgm:t>
    </dgm:pt>
    <dgm:pt modelId="{593F112B-50E9-4A51-8E48-E1E500AD5ED3}" type="sibTrans" cxnId="{D04D348B-B17A-41A8-88E7-6A9585760DAD}">
      <dgm:prSet/>
      <dgm:spPr/>
      <dgm:t>
        <a:bodyPr/>
        <a:lstStyle/>
        <a:p>
          <a:endParaRPr lang="en-IN"/>
        </a:p>
      </dgm:t>
    </dgm:pt>
    <dgm:pt modelId="{F314B179-C014-411F-AAD3-6E94A089A323}">
      <dgm:prSet phldrT="[Text]"/>
      <dgm:spPr/>
      <dgm:t>
        <a:bodyPr/>
        <a:lstStyle/>
        <a:p>
          <a:r>
            <a:rPr lang="en-IN" dirty="0"/>
            <a:t>Heat-resistant silicone</a:t>
          </a:r>
        </a:p>
      </dgm:t>
    </dgm:pt>
    <dgm:pt modelId="{FE62D881-820B-4AE2-BF64-69271878E33A}" type="parTrans" cxnId="{AEFD5D1B-D6F6-491B-92EE-FE75346AA710}">
      <dgm:prSet/>
      <dgm:spPr/>
      <dgm:t>
        <a:bodyPr/>
        <a:lstStyle/>
        <a:p>
          <a:endParaRPr lang="en-IN"/>
        </a:p>
      </dgm:t>
    </dgm:pt>
    <dgm:pt modelId="{C5E15CC3-E569-45A8-A631-94E8DA3C8D27}" type="sibTrans" cxnId="{AEFD5D1B-D6F6-491B-92EE-FE75346AA710}">
      <dgm:prSet/>
      <dgm:spPr/>
      <dgm:t>
        <a:bodyPr/>
        <a:lstStyle/>
        <a:p>
          <a:endParaRPr lang="en-IN"/>
        </a:p>
      </dgm:t>
    </dgm:pt>
    <dgm:pt modelId="{5FAFC287-E9FB-4B13-9713-5B4C5D2700BD}">
      <dgm:prSet phldrT="[Text]"/>
      <dgm:spPr/>
      <dgm:t>
        <a:bodyPr/>
        <a:lstStyle/>
        <a:p>
          <a:r>
            <a:rPr lang="en-IN" dirty="0"/>
            <a:t>Cryogen gloves</a:t>
          </a:r>
        </a:p>
      </dgm:t>
    </dgm:pt>
    <dgm:pt modelId="{ED1AA669-83BC-4A6C-A0A4-6D8F24115675}" type="parTrans" cxnId="{291F1E83-AED8-48DB-B03B-DDBFEB65461A}">
      <dgm:prSet/>
      <dgm:spPr/>
      <dgm:t>
        <a:bodyPr/>
        <a:lstStyle/>
        <a:p>
          <a:endParaRPr lang="en-IN"/>
        </a:p>
      </dgm:t>
    </dgm:pt>
    <dgm:pt modelId="{8126E057-2BDA-4C97-B053-6ACAA7BF3680}" type="sibTrans" cxnId="{291F1E83-AED8-48DB-B03B-DDBFEB65461A}">
      <dgm:prSet/>
      <dgm:spPr/>
      <dgm:t>
        <a:bodyPr/>
        <a:lstStyle/>
        <a:p>
          <a:endParaRPr lang="en-IN"/>
        </a:p>
      </dgm:t>
    </dgm:pt>
    <dgm:pt modelId="{6B95EF71-2154-43E2-B209-7A776D18789E}">
      <dgm:prSet phldrT="[Text]"/>
      <dgm:spPr/>
      <dgm:t>
        <a:bodyPr/>
        <a:lstStyle/>
        <a:p>
          <a:r>
            <a:rPr lang="en-IN" dirty="0"/>
            <a:t>&lt; 2 mil thick</a:t>
          </a:r>
        </a:p>
      </dgm:t>
    </dgm:pt>
    <dgm:pt modelId="{E9CD9EB1-E353-4800-B8C3-094335C6DF99}" type="parTrans" cxnId="{6923F609-D33D-4D3D-BA8A-243DC9875EEC}">
      <dgm:prSet/>
      <dgm:spPr/>
      <dgm:t>
        <a:bodyPr/>
        <a:lstStyle/>
        <a:p>
          <a:endParaRPr lang="en-IN"/>
        </a:p>
      </dgm:t>
    </dgm:pt>
    <dgm:pt modelId="{6054BA42-A682-4BCA-8D23-85D53976CCE6}" type="sibTrans" cxnId="{6923F609-D33D-4D3D-BA8A-243DC9875EEC}">
      <dgm:prSet/>
      <dgm:spPr/>
      <dgm:t>
        <a:bodyPr/>
        <a:lstStyle/>
        <a:p>
          <a:endParaRPr lang="en-IN"/>
        </a:p>
      </dgm:t>
    </dgm:pt>
    <dgm:pt modelId="{D44A8F26-DC0B-4D1E-AB47-5CA32129B743}">
      <dgm:prSet/>
      <dgm:spPr/>
      <dgm:t>
        <a:bodyPr/>
        <a:lstStyle/>
        <a:p>
          <a:r>
            <a:rPr lang="en-US" dirty="0"/>
            <a:t>Solvents </a:t>
          </a:r>
          <a:endParaRPr lang="en-IN" dirty="0"/>
        </a:p>
      </dgm:t>
    </dgm:pt>
    <dgm:pt modelId="{9323D678-FBD6-4134-A606-263D633E30EE}" type="parTrans" cxnId="{9FAFBC54-EFB8-4999-A67B-DB8A22843F74}">
      <dgm:prSet/>
      <dgm:spPr/>
      <dgm:t>
        <a:bodyPr/>
        <a:lstStyle/>
        <a:p>
          <a:endParaRPr lang="en-IN"/>
        </a:p>
      </dgm:t>
    </dgm:pt>
    <dgm:pt modelId="{F999F0C4-D9E5-4A8D-80F5-4F8EA8111FF9}" type="sibTrans" cxnId="{9FAFBC54-EFB8-4999-A67B-DB8A22843F74}">
      <dgm:prSet/>
      <dgm:spPr/>
      <dgm:t>
        <a:bodyPr/>
        <a:lstStyle/>
        <a:p>
          <a:endParaRPr lang="en-IN"/>
        </a:p>
      </dgm:t>
    </dgm:pt>
    <dgm:pt modelId="{8FA73C98-5F96-4EDA-B57D-A0CB0D315BA6}">
      <dgm:prSet/>
      <dgm:spPr/>
      <dgm:t>
        <a:bodyPr/>
        <a:lstStyle/>
        <a:p>
          <a:r>
            <a:rPr lang="en-US" dirty="0"/>
            <a:t>Biological samples</a:t>
          </a:r>
          <a:endParaRPr lang="en-IN" dirty="0"/>
        </a:p>
      </dgm:t>
    </dgm:pt>
    <dgm:pt modelId="{AA3438BC-ABFA-4C33-8B0B-74039828E408}" type="parTrans" cxnId="{F1E56FDD-35B5-47AE-819D-3797BAB8D4A8}">
      <dgm:prSet/>
      <dgm:spPr/>
      <dgm:t>
        <a:bodyPr/>
        <a:lstStyle/>
        <a:p>
          <a:endParaRPr lang="en-IN"/>
        </a:p>
      </dgm:t>
    </dgm:pt>
    <dgm:pt modelId="{CC96CBB8-3DF5-4CE0-8D5D-BF76AE38FDD7}" type="sibTrans" cxnId="{F1E56FDD-35B5-47AE-819D-3797BAB8D4A8}">
      <dgm:prSet/>
      <dgm:spPr/>
      <dgm:t>
        <a:bodyPr/>
        <a:lstStyle/>
        <a:p>
          <a:endParaRPr lang="en-IN"/>
        </a:p>
      </dgm:t>
    </dgm:pt>
    <dgm:pt modelId="{840D26CD-E6D8-46DE-8C5C-833299DF73F7}">
      <dgm:prSet phldrT="[Text]"/>
      <dgm:spPr/>
      <dgm:t>
        <a:bodyPr/>
        <a:lstStyle/>
        <a:p>
          <a:r>
            <a:rPr lang="en-IN" dirty="0"/>
            <a:t>Corrosive chemicals</a:t>
          </a:r>
        </a:p>
      </dgm:t>
    </dgm:pt>
    <dgm:pt modelId="{4A64C5FA-C332-465C-8727-437DE5EDF169}" type="parTrans" cxnId="{F80EAFE8-7FB0-4680-93AC-A6BE93C973BA}">
      <dgm:prSet/>
      <dgm:spPr/>
      <dgm:t>
        <a:bodyPr/>
        <a:lstStyle/>
        <a:p>
          <a:endParaRPr lang="en-IN"/>
        </a:p>
      </dgm:t>
    </dgm:pt>
    <dgm:pt modelId="{5BF4FD99-0B07-4F1A-90BB-4C23F486F180}" type="sibTrans" cxnId="{F80EAFE8-7FB0-4680-93AC-A6BE93C973BA}">
      <dgm:prSet/>
      <dgm:spPr/>
      <dgm:t>
        <a:bodyPr/>
        <a:lstStyle/>
        <a:p>
          <a:endParaRPr lang="en-IN"/>
        </a:p>
      </dgm:t>
    </dgm:pt>
    <dgm:pt modelId="{B80B7C70-45CD-493F-AA0D-FB48EA2FC248}">
      <dgm:prSet phldrT="[Text]"/>
      <dgm:spPr/>
      <dgm:t>
        <a:bodyPr/>
        <a:lstStyle/>
        <a:p>
          <a:r>
            <a:rPr lang="en-IN" dirty="0"/>
            <a:t>Toxins</a:t>
          </a:r>
        </a:p>
      </dgm:t>
    </dgm:pt>
    <dgm:pt modelId="{87AEA959-EC5A-4749-86E6-E0F8D7EC94D6}" type="parTrans" cxnId="{3C30FCCF-4721-462E-A97B-6F7566AC4B7B}">
      <dgm:prSet/>
      <dgm:spPr/>
      <dgm:t>
        <a:bodyPr/>
        <a:lstStyle/>
        <a:p>
          <a:endParaRPr lang="en-IN"/>
        </a:p>
      </dgm:t>
    </dgm:pt>
    <dgm:pt modelId="{D15BD6E5-AD17-411D-BA02-0412AA737FB0}" type="sibTrans" cxnId="{3C30FCCF-4721-462E-A97B-6F7566AC4B7B}">
      <dgm:prSet/>
      <dgm:spPr/>
      <dgm:t>
        <a:bodyPr/>
        <a:lstStyle/>
        <a:p>
          <a:endParaRPr lang="en-IN"/>
        </a:p>
      </dgm:t>
    </dgm:pt>
    <dgm:pt modelId="{D24E8B47-7453-4289-AB2C-C2591ED11122}">
      <dgm:prSet phldrT="[Text]"/>
      <dgm:spPr/>
      <dgm:t>
        <a:bodyPr/>
        <a:lstStyle/>
        <a:p>
          <a:r>
            <a:rPr lang="en-IN" dirty="0"/>
            <a:t>Ovens</a:t>
          </a:r>
        </a:p>
      </dgm:t>
    </dgm:pt>
    <dgm:pt modelId="{E49D4004-59C4-4757-A303-15219EB9E0E4}" type="parTrans" cxnId="{A30A9C73-1273-4485-B5C0-26399EA0773B}">
      <dgm:prSet/>
      <dgm:spPr/>
      <dgm:t>
        <a:bodyPr/>
        <a:lstStyle/>
        <a:p>
          <a:endParaRPr lang="en-IN"/>
        </a:p>
      </dgm:t>
    </dgm:pt>
    <dgm:pt modelId="{F3099DE0-B8CA-427A-99E7-B26F6C6C752C}" type="sibTrans" cxnId="{A30A9C73-1273-4485-B5C0-26399EA0773B}">
      <dgm:prSet/>
      <dgm:spPr/>
      <dgm:t>
        <a:bodyPr/>
        <a:lstStyle/>
        <a:p>
          <a:endParaRPr lang="en-IN"/>
        </a:p>
      </dgm:t>
    </dgm:pt>
    <dgm:pt modelId="{43A3BCB6-37B0-40CC-BA80-692F712F8868}">
      <dgm:prSet phldrT="[Text]"/>
      <dgm:spPr/>
      <dgm:t>
        <a:bodyPr/>
        <a:lstStyle/>
        <a:p>
          <a:r>
            <a:rPr lang="en-IN" dirty="0"/>
            <a:t>Furnaces</a:t>
          </a:r>
        </a:p>
      </dgm:t>
    </dgm:pt>
    <dgm:pt modelId="{5C53BA09-B1D0-4925-83D0-A43343E72A90}" type="parTrans" cxnId="{2270C9D2-2905-47F1-BEF9-1EF758118D46}">
      <dgm:prSet/>
      <dgm:spPr/>
      <dgm:t>
        <a:bodyPr/>
        <a:lstStyle/>
        <a:p>
          <a:endParaRPr lang="en-IN"/>
        </a:p>
      </dgm:t>
    </dgm:pt>
    <dgm:pt modelId="{7381108A-144F-4E54-94A4-643F500C3C91}" type="sibTrans" cxnId="{2270C9D2-2905-47F1-BEF9-1EF758118D46}">
      <dgm:prSet/>
      <dgm:spPr/>
      <dgm:t>
        <a:bodyPr/>
        <a:lstStyle/>
        <a:p>
          <a:endParaRPr lang="en-IN"/>
        </a:p>
      </dgm:t>
    </dgm:pt>
    <dgm:pt modelId="{EE5DED78-B14C-4B15-B95F-805E0CEED7A6}">
      <dgm:prSet phldrT="[Text]"/>
      <dgm:spPr/>
      <dgm:t>
        <a:bodyPr/>
        <a:lstStyle/>
        <a:p>
          <a:r>
            <a:rPr lang="en-IN" dirty="0"/>
            <a:t>Hot surfaces</a:t>
          </a:r>
        </a:p>
      </dgm:t>
    </dgm:pt>
    <dgm:pt modelId="{D522B672-6C55-4588-BD66-944E8DB1DB94}" type="parTrans" cxnId="{DAF20365-D0A5-4E70-B4A8-7097A2B80A20}">
      <dgm:prSet/>
      <dgm:spPr/>
      <dgm:t>
        <a:bodyPr/>
        <a:lstStyle/>
        <a:p>
          <a:endParaRPr lang="en-IN"/>
        </a:p>
      </dgm:t>
    </dgm:pt>
    <dgm:pt modelId="{439140C9-5462-4C2C-812F-9C387932AC33}" type="sibTrans" cxnId="{DAF20365-D0A5-4E70-B4A8-7097A2B80A20}">
      <dgm:prSet/>
      <dgm:spPr/>
      <dgm:t>
        <a:bodyPr/>
        <a:lstStyle/>
        <a:p>
          <a:endParaRPr lang="en-IN"/>
        </a:p>
      </dgm:t>
    </dgm:pt>
    <dgm:pt modelId="{13EDD601-08F7-42B1-B165-2181DEA44BED}">
      <dgm:prSet phldrT="[Text]"/>
      <dgm:spPr/>
      <dgm:t>
        <a:bodyPr/>
        <a:lstStyle/>
        <a:p>
          <a:r>
            <a:rPr lang="en-IN" dirty="0"/>
            <a:t>Liquid N2, He, etc.</a:t>
          </a:r>
        </a:p>
      </dgm:t>
    </dgm:pt>
    <dgm:pt modelId="{90F83120-E13C-4E67-B233-866480530D81}" type="parTrans" cxnId="{43AFC9B5-8307-4B98-AEBA-0DE0C22CDD49}">
      <dgm:prSet/>
      <dgm:spPr/>
      <dgm:t>
        <a:bodyPr/>
        <a:lstStyle/>
        <a:p>
          <a:endParaRPr lang="en-IN"/>
        </a:p>
      </dgm:t>
    </dgm:pt>
    <dgm:pt modelId="{BC385818-F428-423D-8662-B7C4D2751BD8}" type="sibTrans" cxnId="{43AFC9B5-8307-4B98-AEBA-0DE0C22CDD49}">
      <dgm:prSet/>
      <dgm:spPr/>
      <dgm:t>
        <a:bodyPr/>
        <a:lstStyle/>
        <a:p>
          <a:endParaRPr lang="en-IN"/>
        </a:p>
      </dgm:t>
    </dgm:pt>
    <dgm:pt modelId="{72CCA026-2170-4759-8E97-2A71C086DD81}">
      <dgm:prSet phldrT="[Text]"/>
      <dgm:spPr/>
      <dgm:t>
        <a:bodyPr/>
        <a:lstStyle/>
        <a:p>
          <a:endParaRPr lang="en-IN" dirty="0"/>
        </a:p>
      </dgm:t>
    </dgm:pt>
    <dgm:pt modelId="{8E407BDC-0D86-4DE4-B3B3-7A81C9EE4BE6}" type="parTrans" cxnId="{25F0B383-7D51-4ED5-8500-B1FFDCE15CAD}">
      <dgm:prSet/>
      <dgm:spPr/>
      <dgm:t>
        <a:bodyPr/>
        <a:lstStyle/>
        <a:p>
          <a:endParaRPr lang="en-IN"/>
        </a:p>
      </dgm:t>
    </dgm:pt>
    <dgm:pt modelId="{D9583987-817E-4B2E-8326-A639060E987A}" type="sibTrans" cxnId="{25F0B383-7D51-4ED5-8500-B1FFDCE15CAD}">
      <dgm:prSet/>
      <dgm:spPr/>
      <dgm:t>
        <a:bodyPr/>
        <a:lstStyle/>
        <a:p>
          <a:endParaRPr lang="en-IN"/>
        </a:p>
      </dgm:t>
    </dgm:pt>
    <dgm:pt modelId="{05A123D6-95F3-4D30-955A-803C3A9B16AF}">
      <dgm:prSet phldrT="[Text]"/>
      <dgm:spPr/>
      <dgm:t>
        <a:bodyPr/>
        <a:lstStyle/>
        <a:p>
          <a:r>
            <a:rPr lang="en-IN" dirty="0"/>
            <a:t>2-4 mil thick</a:t>
          </a:r>
        </a:p>
      </dgm:t>
    </dgm:pt>
    <dgm:pt modelId="{C2FD081C-140A-4CCA-B9F2-02F898412FC9}" type="parTrans" cxnId="{D20565CE-2422-4B09-8FF5-8A31303473F9}">
      <dgm:prSet/>
      <dgm:spPr/>
      <dgm:t>
        <a:bodyPr/>
        <a:lstStyle/>
        <a:p>
          <a:endParaRPr lang="en-IN"/>
        </a:p>
      </dgm:t>
    </dgm:pt>
    <dgm:pt modelId="{59639033-A688-4BE0-967B-FE28BC3E76DD}" type="sibTrans" cxnId="{D20565CE-2422-4B09-8FF5-8A31303473F9}">
      <dgm:prSet/>
      <dgm:spPr/>
      <dgm:t>
        <a:bodyPr/>
        <a:lstStyle/>
        <a:p>
          <a:endParaRPr lang="en-IN"/>
        </a:p>
      </dgm:t>
    </dgm:pt>
    <dgm:pt modelId="{B9C0315D-0629-4B1A-B697-E95CA3023448}">
      <dgm:prSet phldrT="[Text]"/>
      <dgm:spPr/>
      <dgm:t>
        <a:bodyPr/>
        <a:lstStyle/>
        <a:p>
          <a:r>
            <a:rPr lang="en-IN" dirty="0"/>
            <a:t>Acids &amp; bases</a:t>
          </a:r>
        </a:p>
      </dgm:t>
    </dgm:pt>
    <dgm:pt modelId="{8113213F-CCB3-4D26-A6AB-1D268001A19E}" type="parTrans" cxnId="{543B2A76-8FC2-4208-930A-B7BDF231FDF4}">
      <dgm:prSet/>
      <dgm:spPr/>
      <dgm:t>
        <a:bodyPr/>
        <a:lstStyle/>
        <a:p>
          <a:endParaRPr lang="en-IN"/>
        </a:p>
      </dgm:t>
    </dgm:pt>
    <dgm:pt modelId="{478C6524-A978-4EB7-BB95-2CE202E8CF83}" type="sibTrans" cxnId="{543B2A76-8FC2-4208-930A-B7BDF231FDF4}">
      <dgm:prSet/>
      <dgm:spPr/>
      <dgm:t>
        <a:bodyPr/>
        <a:lstStyle/>
        <a:p>
          <a:endParaRPr lang="en-IN"/>
        </a:p>
      </dgm:t>
    </dgm:pt>
    <dgm:pt modelId="{2C5F4B00-0F77-4604-9547-780C26CC103E}">
      <dgm:prSet phldrT="[Text]"/>
      <dgm:spPr/>
      <dgm:t>
        <a:bodyPr/>
        <a:lstStyle/>
        <a:p>
          <a:r>
            <a:rPr lang="en-US" dirty="0"/>
            <a:t>General purpose</a:t>
          </a:r>
          <a:endParaRPr lang="en-IN" dirty="0"/>
        </a:p>
      </dgm:t>
    </dgm:pt>
    <dgm:pt modelId="{43ABFA42-7E82-4454-940F-CE0F5744531B}" type="parTrans" cxnId="{D73D5859-2A81-474B-BC4B-F86AB16390F3}">
      <dgm:prSet/>
      <dgm:spPr/>
      <dgm:t>
        <a:bodyPr/>
        <a:lstStyle/>
        <a:p>
          <a:endParaRPr lang="en-IN"/>
        </a:p>
      </dgm:t>
    </dgm:pt>
    <dgm:pt modelId="{BCD972E0-BF10-4853-8E9F-1E096205A571}" type="sibTrans" cxnId="{D73D5859-2A81-474B-BC4B-F86AB16390F3}">
      <dgm:prSet/>
      <dgm:spPr/>
      <dgm:t>
        <a:bodyPr/>
        <a:lstStyle/>
        <a:p>
          <a:endParaRPr lang="en-IN"/>
        </a:p>
      </dgm:t>
    </dgm:pt>
    <dgm:pt modelId="{79F2E26C-F3D9-496D-9047-F55F4BD8EB53}" type="pres">
      <dgm:prSet presAssocID="{8BDB5588-9AC5-4B1D-A7EC-739E3947872B}" presName="Name0" presStyleCnt="0">
        <dgm:presLayoutVars>
          <dgm:dir/>
        </dgm:presLayoutVars>
      </dgm:prSet>
      <dgm:spPr/>
      <dgm:t>
        <a:bodyPr/>
        <a:lstStyle/>
        <a:p>
          <a:endParaRPr lang="en-US"/>
        </a:p>
      </dgm:t>
    </dgm:pt>
    <dgm:pt modelId="{87454BC6-3AB6-4E2B-9D5B-5C258694BA9A}" type="pres">
      <dgm:prSet presAssocID="{59211062-FC76-4D88-8CC8-CE70A300DF90}" presName="composite" presStyleCnt="0"/>
      <dgm:spPr/>
    </dgm:pt>
    <dgm:pt modelId="{7CEB27C6-0A11-4854-AE37-4258FF536EF8}" type="pres">
      <dgm:prSet presAssocID="{59211062-FC76-4D88-8CC8-CE70A300DF90}" presName="Accent" presStyleLbl="alignAcc1" presStyleIdx="0" presStyleCnt="4"/>
      <dgm:spPr/>
    </dgm:pt>
    <dgm:pt modelId="{A6832896-7F6B-475D-91C2-F6AEADA70397}" type="pres">
      <dgm:prSet presAssocID="{59211062-FC76-4D88-8CC8-CE70A300DF90}" presName="Image"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09ECAEF-D3FA-4C88-9510-792CD64927D5}" type="pres">
      <dgm:prSet presAssocID="{59211062-FC76-4D88-8CC8-CE70A300DF90}" presName="Child" presStyleLbl="revTx" presStyleIdx="0" presStyleCnt="4">
        <dgm:presLayoutVars>
          <dgm:bulletEnabled val="1"/>
        </dgm:presLayoutVars>
      </dgm:prSet>
      <dgm:spPr/>
      <dgm:t>
        <a:bodyPr/>
        <a:lstStyle/>
        <a:p>
          <a:endParaRPr lang="en-US"/>
        </a:p>
      </dgm:t>
    </dgm:pt>
    <dgm:pt modelId="{2463D97B-E476-44D7-9BAC-1CE11A4E4EAE}" type="pres">
      <dgm:prSet presAssocID="{59211062-FC76-4D88-8CC8-CE70A300DF90}" presName="Parent" presStyleLbl="alignNode1" presStyleIdx="0" presStyleCnt="4">
        <dgm:presLayoutVars>
          <dgm:bulletEnabled val="1"/>
        </dgm:presLayoutVars>
      </dgm:prSet>
      <dgm:spPr/>
      <dgm:t>
        <a:bodyPr/>
        <a:lstStyle/>
        <a:p>
          <a:endParaRPr lang="en-US"/>
        </a:p>
      </dgm:t>
    </dgm:pt>
    <dgm:pt modelId="{E89CA395-377A-4078-871A-7BB81B50130E}" type="pres">
      <dgm:prSet presAssocID="{D7CD0253-44C6-4463-903D-010E39DDF0B3}" presName="sibTrans" presStyleCnt="0"/>
      <dgm:spPr/>
    </dgm:pt>
    <dgm:pt modelId="{BEA505BA-6A82-44E5-BD02-4EB55AAF5FF5}" type="pres">
      <dgm:prSet presAssocID="{A3359E42-06D2-4CE7-9E65-5E3EFC108FB8}" presName="composite" presStyleCnt="0"/>
      <dgm:spPr/>
    </dgm:pt>
    <dgm:pt modelId="{9C11372D-2F28-4688-815D-7DE19993D673}" type="pres">
      <dgm:prSet presAssocID="{A3359E42-06D2-4CE7-9E65-5E3EFC108FB8}" presName="Accent" presStyleLbl="alignAcc1" presStyleIdx="1" presStyleCnt="4"/>
      <dgm:spPr/>
    </dgm:pt>
    <dgm:pt modelId="{924E2291-E29C-42D8-A9B6-D2FE8D637A76}" type="pres">
      <dgm:prSet presAssocID="{A3359E42-06D2-4CE7-9E65-5E3EFC108FB8}" presName="Image" presStyleLbl="nod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4C1ADDC2-DF52-4848-B039-6AEE159D8548}" type="pres">
      <dgm:prSet presAssocID="{A3359E42-06D2-4CE7-9E65-5E3EFC108FB8}" presName="Child" presStyleLbl="revTx" presStyleIdx="1" presStyleCnt="4">
        <dgm:presLayoutVars>
          <dgm:bulletEnabled val="1"/>
        </dgm:presLayoutVars>
      </dgm:prSet>
      <dgm:spPr/>
      <dgm:t>
        <a:bodyPr/>
        <a:lstStyle/>
        <a:p>
          <a:endParaRPr lang="en-US"/>
        </a:p>
      </dgm:t>
    </dgm:pt>
    <dgm:pt modelId="{845EAB65-F0AA-4065-AC33-92EA491976B0}" type="pres">
      <dgm:prSet presAssocID="{A3359E42-06D2-4CE7-9E65-5E3EFC108FB8}" presName="Parent" presStyleLbl="alignNode1" presStyleIdx="1" presStyleCnt="4">
        <dgm:presLayoutVars>
          <dgm:bulletEnabled val="1"/>
        </dgm:presLayoutVars>
      </dgm:prSet>
      <dgm:spPr/>
      <dgm:t>
        <a:bodyPr/>
        <a:lstStyle/>
        <a:p>
          <a:endParaRPr lang="en-US"/>
        </a:p>
      </dgm:t>
    </dgm:pt>
    <dgm:pt modelId="{6A64D940-6F62-4FCD-8E43-40D1490403CC}" type="pres">
      <dgm:prSet presAssocID="{593F112B-50E9-4A51-8E48-E1E500AD5ED3}" presName="sibTrans" presStyleCnt="0"/>
      <dgm:spPr/>
    </dgm:pt>
    <dgm:pt modelId="{A08D20AA-8EBF-4B6B-8046-1559BB6F8D89}" type="pres">
      <dgm:prSet presAssocID="{F314B179-C014-411F-AAD3-6E94A089A323}" presName="composite" presStyleCnt="0"/>
      <dgm:spPr/>
    </dgm:pt>
    <dgm:pt modelId="{B599C421-837F-4783-9CF7-EF750FB1739D}" type="pres">
      <dgm:prSet presAssocID="{F314B179-C014-411F-AAD3-6E94A089A323}" presName="Accent" presStyleLbl="alignAcc1" presStyleIdx="2" presStyleCnt="4"/>
      <dgm:spPr/>
    </dgm:pt>
    <dgm:pt modelId="{8C9CC8EB-12B2-42DE-B889-533911650860}" type="pres">
      <dgm:prSet presAssocID="{F314B179-C014-411F-AAD3-6E94A089A323}" presName="Image" presStyleLbl="nod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5D46A54B-3F76-42D3-9AB4-3B460EBE645F}" type="pres">
      <dgm:prSet presAssocID="{F314B179-C014-411F-AAD3-6E94A089A323}" presName="Child" presStyleLbl="revTx" presStyleIdx="2" presStyleCnt="4">
        <dgm:presLayoutVars>
          <dgm:bulletEnabled val="1"/>
        </dgm:presLayoutVars>
      </dgm:prSet>
      <dgm:spPr/>
      <dgm:t>
        <a:bodyPr/>
        <a:lstStyle/>
        <a:p>
          <a:endParaRPr lang="en-US"/>
        </a:p>
      </dgm:t>
    </dgm:pt>
    <dgm:pt modelId="{06DD7D2A-4C62-4F83-A169-C7F7230964EB}" type="pres">
      <dgm:prSet presAssocID="{F314B179-C014-411F-AAD3-6E94A089A323}" presName="Parent" presStyleLbl="alignNode1" presStyleIdx="2" presStyleCnt="4">
        <dgm:presLayoutVars>
          <dgm:bulletEnabled val="1"/>
        </dgm:presLayoutVars>
      </dgm:prSet>
      <dgm:spPr/>
      <dgm:t>
        <a:bodyPr/>
        <a:lstStyle/>
        <a:p>
          <a:endParaRPr lang="en-US"/>
        </a:p>
      </dgm:t>
    </dgm:pt>
    <dgm:pt modelId="{9CBD8F30-62B2-4313-A5F0-F6DDBD6426DE}" type="pres">
      <dgm:prSet presAssocID="{C5E15CC3-E569-45A8-A631-94E8DA3C8D27}" presName="sibTrans" presStyleCnt="0"/>
      <dgm:spPr/>
    </dgm:pt>
    <dgm:pt modelId="{243DAE31-26B9-4095-ADA3-C0F1E5B2AEBD}" type="pres">
      <dgm:prSet presAssocID="{5FAFC287-E9FB-4B13-9713-5B4C5D2700BD}" presName="composite" presStyleCnt="0"/>
      <dgm:spPr/>
    </dgm:pt>
    <dgm:pt modelId="{956F3A9B-EA20-4CEA-81C9-72D3B2A9D63D}" type="pres">
      <dgm:prSet presAssocID="{5FAFC287-E9FB-4B13-9713-5B4C5D2700BD}" presName="Accent" presStyleLbl="alignAcc1" presStyleIdx="3" presStyleCnt="4"/>
      <dgm:spPr/>
    </dgm:pt>
    <dgm:pt modelId="{3FF4DD30-BE66-4178-841C-E30A71794DA9}" type="pres">
      <dgm:prSet presAssocID="{5FAFC287-E9FB-4B13-9713-5B4C5D2700BD}" presName="Image" presStyleLbl="nod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dgm:spPr>
    </dgm:pt>
    <dgm:pt modelId="{5F5A1492-6764-4B92-A64B-58E4917C207C}" type="pres">
      <dgm:prSet presAssocID="{5FAFC287-E9FB-4B13-9713-5B4C5D2700BD}" presName="Child" presStyleLbl="revTx" presStyleIdx="3" presStyleCnt="4">
        <dgm:presLayoutVars>
          <dgm:bulletEnabled val="1"/>
        </dgm:presLayoutVars>
      </dgm:prSet>
      <dgm:spPr/>
      <dgm:t>
        <a:bodyPr/>
        <a:lstStyle/>
        <a:p>
          <a:endParaRPr lang="en-US"/>
        </a:p>
      </dgm:t>
    </dgm:pt>
    <dgm:pt modelId="{EE4196AE-2443-4626-A4BB-E6EE868AFE0D}" type="pres">
      <dgm:prSet presAssocID="{5FAFC287-E9FB-4B13-9713-5B4C5D2700BD}" presName="Parent" presStyleLbl="alignNode1" presStyleIdx="3" presStyleCnt="4">
        <dgm:presLayoutVars>
          <dgm:bulletEnabled val="1"/>
        </dgm:presLayoutVars>
      </dgm:prSet>
      <dgm:spPr/>
      <dgm:t>
        <a:bodyPr/>
        <a:lstStyle/>
        <a:p>
          <a:endParaRPr lang="en-US"/>
        </a:p>
      </dgm:t>
    </dgm:pt>
  </dgm:ptLst>
  <dgm:cxnLst>
    <dgm:cxn modelId="{3659B40D-9891-4DF6-8E6F-3E3FF9833A22}" type="presOf" srcId="{840D26CD-E6D8-46DE-8C5C-833299DF73F7}" destId="{4C1ADDC2-DF52-4848-B039-6AEE159D8548}" srcOrd="0" destOrd="1" presId="urn:microsoft.com/office/officeart/2008/layout/TitlePictureLineup#5"/>
    <dgm:cxn modelId="{7CC15DA5-E848-4460-8C55-906C72F9A169}" type="presOf" srcId="{13EDD601-08F7-42B1-B165-2181DEA44BED}" destId="{5F5A1492-6764-4B92-A64B-58E4917C207C}" srcOrd="0" destOrd="0" presId="urn:microsoft.com/office/officeart/2008/layout/TitlePictureLineup#5"/>
    <dgm:cxn modelId="{1AC74EE6-A001-4AFF-A2A8-AF0FA57EBA5E}" type="presOf" srcId="{D24E8B47-7453-4289-AB2C-C2591ED11122}" destId="{5D46A54B-3F76-42D3-9AB4-3B460EBE645F}" srcOrd="0" destOrd="0" presId="urn:microsoft.com/office/officeart/2008/layout/TitlePictureLineup#5"/>
    <dgm:cxn modelId="{500DC65E-E573-4028-B299-279DA3C24780}" type="presOf" srcId="{43A3BCB6-37B0-40CC-BA80-692F712F8868}" destId="{5D46A54B-3F76-42D3-9AB4-3B460EBE645F}" srcOrd="0" destOrd="1" presId="urn:microsoft.com/office/officeart/2008/layout/TitlePictureLineup#5"/>
    <dgm:cxn modelId="{2270C9D2-2905-47F1-BEF9-1EF758118D46}" srcId="{F314B179-C014-411F-AAD3-6E94A089A323}" destId="{43A3BCB6-37B0-40CC-BA80-692F712F8868}" srcOrd="1" destOrd="0" parTransId="{5C53BA09-B1D0-4925-83D0-A43343E72A90}" sibTransId="{7381108A-144F-4E54-94A4-643F500C3C91}"/>
    <dgm:cxn modelId="{543B2A76-8FC2-4208-930A-B7BDF231FDF4}" srcId="{A3359E42-06D2-4CE7-9E65-5E3EFC108FB8}" destId="{B9C0315D-0629-4B1A-B697-E95CA3023448}" srcOrd="2" destOrd="0" parTransId="{8113213F-CCB3-4D26-A6AB-1D268001A19E}" sibTransId="{478C6524-A978-4EB7-BB95-2CE202E8CF83}"/>
    <dgm:cxn modelId="{D2B60854-88F3-4662-80B1-DF1FA2F697EC}" type="presOf" srcId="{D44A8F26-DC0B-4D1E-AB47-5CA32129B743}" destId="{E09ECAEF-D3FA-4C88-9510-792CD64927D5}" srcOrd="0" destOrd="2" presId="urn:microsoft.com/office/officeart/2008/layout/TitlePictureLineup#5"/>
    <dgm:cxn modelId="{9FAFBC54-EFB8-4999-A67B-DB8A22843F74}" srcId="{59211062-FC76-4D88-8CC8-CE70A300DF90}" destId="{D44A8F26-DC0B-4D1E-AB47-5CA32129B743}" srcOrd="2" destOrd="0" parTransId="{9323D678-FBD6-4134-A606-263D633E30EE}" sibTransId="{F999F0C4-D9E5-4A8D-80F5-4F8EA8111FF9}"/>
    <dgm:cxn modelId="{438B9CE8-4F12-4255-AA70-7349381D1A91}" srcId="{8BDB5588-9AC5-4B1D-A7EC-739E3947872B}" destId="{59211062-FC76-4D88-8CC8-CE70A300DF90}" srcOrd="0" destOrd="0" parTransId="{CE9655C3-6390-400E-BE1B-D2A2C42BE4ED}" sibTransId="{D7CD0253-44C6-4463-903D-010E39DDF0B3}"/>
    <dgm:cxn modelId="{6923F609-D33D-4D3D-BA8A-243DC9875EEC}" srcId="{59211062-FC76-4D88-8CC8-CE70A300DF90}" destId="{6B95EF71-2154-43E2-B209-7A776D18789E}" srcOrd="0" destOrd="0" parTransId="{E9CD9EB1-E353-4800-B8C3-094335C6DF99}" sibTransId="{6054BA42-A682-4BCA-8D23-85D53976CCE6}"/>
    <dgm:cxn modelId="{43AFC9B5-8307-4B98-AEBA-0DE0C22CDD49}" srcId="{5FAFC287-E9FB-4B13-9713-5B4C5D2700BD}" destId="{13EDD601-08F7-42B1-B165-2181DEA44BED}" srcOrd="0" destOrd="0" parTransId="{90F83120-E13C-4E67-B233-866480530D81}" sibTransId="{BC385818-F428-423D-8662-B7C4D2751BD8}"/>
    <dgm:cxn modelId="{F80EAFE8-7FB0-4680-93AC-A6BE93C973BA}" srcId="{A3359E42-06D2-4CE7-9E65-5E3EFC108FB8}" destId="{840D26CD-E6D8-46DE-8C5C-833299DF73F7}" srcOrd="1" destOrd="0" parTransId="{4A64C5FA-C332-465C-8727-437DE5EDF169}" sibTransId="{5BF4FD99-0B07-4F1A-90BB-4C23F486F180}"/>
    <dgm:cxn modelId="{28958E22-5395-45B8-B132-E81A0ABD69B0}" type="presOf" srcId="{72CCA026-2170-4759-8E97-2A71C086DD81}" destId="{5F5A1492-6764-4B92-A64B-58E4917C207C}" srcOrd="0" destOrd="1" presId="urn:microsoft.com/office/officeart/2008/layout/TitlePictureLineup#5"/>
    <dgm:cxn modelId="{170F0356-3377-4C05-9CB9-5F8CF55686AE}" type="presOf" srcId="{05A123D6-95F3-4D30-955A-803C3A9B16AF}" destId="{4C1ADDC2-DF52-4848-B039-6AEE159D8548}" srcOrd="0" destOrd="0" presId="urn:microsoft.com/office/officeart/2008/layout/TitlePictureLineup#5"/>
    <dgm:cxn modelId="{C14DEC72-82C3-407C-A938-12CAE3C3B5E0}" type="presOf" srcId="{8BDB5588-9AC5-4B1D-A7EC-739E3947872B}" destId="{79F2E26C-F3D9-496D-9047-F55F4BD8EB53}" srcOrd="0" destOrd="0" presId="urn:microsoft.com/office/officeart/2008/layout/TitlePictureLineup#5"/>
    <dgm:cxn modelId="{AEFD5D1B-D6F6-491B-92EE-FE75346AA710}" srcId="{8BDB5588-9AC5-4B1D-A7EC-739E3947872B}" destId="{F314B179-C014-411F-AAD3-6E94A089A323}" srcOrd="2" destOrd="0" parTransId="{FE62D881-820B-4AE2-BF64-69271878E33A}" sibTransId="{C5E15CC3-E569-45A8-A631-94E8DA3C8D27}"/>
    <dgm:cxn modelId="{DAF20365-D0A5-4E70-B4A8-7097A2B80A20}" srcId="{F314B179-C014-411F-AAD3-6E94A089A323}" destId="{EE5DED78-B14C-4B15-B95F-805E0CEED7A6}" srcOrd="2" destOrd="0" parTransId="{D522B672-6C55-4588-BD66-944E8DB1DB94}" sibTransId="{439140C9-5462-4C2C-812F-9C387932AC33}"/>
    <dgm:cxn modelId="{85AF42B4-4A3F-406C-830A-D8E55FCE9820}" type="presOf" srcId="{5FAFC287-E9FB-4B13-9713-5B4C5D2700BD}" destId="{EE4196AE-2443-4626-A4BB-E6EE868AFE0D}" srcOrd="0" destOrd="0" presId="urn:microsoft.com/office/officeart/2008/layout/TitlePictureLineup#5"/>
    <dgm:cxn modelId="{D8E6E83F-900D-49A9-9BB2-20F03A84A541}" type="presOf" srcId="{F314B179-C014-411F-AAD3-6E94A089A323}" destId="{06DD7D2A-4C62-4F83-A169-C7F7230964EB}" srcOrd="0" destOrd="0" presId="urn:microsoft.com/office/officeart/2008/layout/TitlePictureLineup#5"/>
    <dgm:cxn modelId="{3C30FCCF-4721-462E-A97B-6F7566AC4B7B}" srcId="{A3359E42-06D2-4CE7-9E65-5E3EFC108FB8}" destId="{B80B7C70-45CD-493F-AA0D-FB48EA2FC248}" srcOrd="3" destOrd="0" parTransId="{87AEA959-EC5A-4749-86E6-E0F8D7EC94D6}" sibTransId="{D15BD6E5-AD17-411D-BA02-0412AA737FB0}"/>
    <dgm:cxn modelId="{25F0B383-7D51-4ED5-8500-B1FFDCE15CAD}" srcId="{5FAFC287-E9FB-4B13-9713-5B4C5D2700BD}" destId="{72CCA026-2170-4759-8E97-2A71C086DD81}" srcOrd="1" destOrd="0" parTransId="{8E407BDC-0D86-4DE4-B3B3-7A81C9EE4BE6}" sibTransId="{D9583987-817E-4B2E-8326-A639060E987A}"/>
    <dgm:cxn modelId="{D04D348B-B17A-41A8-88E7-6A9585760DAD}" srcId="{8BDB5588-9AC5-4B1D-A7EC-739E3947872B}" destId="{A3359E42-06D2-4CE7-9E65-5E3EFC108FB8}" srcOrd="1" destOrd="0" parTransId="{011DDD0E-2073-4DD0-90D8-DD50C02DFA62}" sibTransId="{593F112B-50E9-4A51-8E48-E1E500AD5ED3}"/>
    <dgm:cxn modelId="{8638CC5A-7F2C-413A-9630-4F0FF4D4DE02}" type="presOf" srcId="{EE5DED78-B14C-4B15-B95F-805E0CEED7A6}" destId="{5D46A54B-3F76-42D3-9AB4-3B460EBE645F}" srcOrd="0" destOrd="2" presId="urn:microsoft.com/office/officeart/2008/layout/TitlePictureLineup#5"/>
    <dgm:cxn modelId="{A30A9C73-1273-4485-B5C0-26399EA0773B}" srcId="{F314B179-C014-411F-AAD3-6E94A089A323}" destId="{D24E8B47-7453-4289-AB2C-C2591ED11122}" srcOrd="0" destOrd="0" parTransId="{E49D4004-59C4-4757-A303-15219EB9E0E4}" sibTransId="{F3099DE0-B8CA-427A-99E7-B26F6C6C752C}"/>
    <dgm:cxn modelId="{B0BE6BDB-8B25-448B-9A3C-F4C629EF282F}" type="presOf" srcId="{B80B7C70-45CD-493F-AA0D-FB48EA2FC248}" destId="{4C1ADDC2-DF52-4848-B039-6AEE159D8548}" srcOrd="0" destOrd="3" presId="urn:microsoft.com/office/officeart/2008/layout/TitlePictureLineup#5"/>
    <dgm:cxn modelId="{D73D5859-2A81-474B-BC4B-F86AB16390F3}" srcId="{59211062-FC76-4D88-8CC8-CE70A300DF90}" destId="{2C5F4B00-0F77-4604-9547-780C26CC103E}" srcOrd="1" destOrd="0" parTransId="{43ABFA42-7E82-4454-940F-CE0F5744531B}" sibTransId="{BCD972E0-BF10-4853-8E9F-1E096205A571}"/>
    <dgm:cxn modelId="{291F1E83-AED8-48DB-B03B-DDBFEB65461A}" srcId="{8BDB5588-9AC5-4B1D-A7EC-739E3947872B}" destId="{5FAFC287-E9FB-4B13-9713-5B4C5D2700BD}" srcOrd="3" destOrd="0" parTransId="{ED1AA669-83BC-4A6C-A0A4-6D8F24115675}" sibTransId="{8126E057-2BDA-4C97-B053-6ACAA7BF3680}"/>
    <dgm:cxn modelId="{D20565CE-2422-4B09-8FF5-8A31303473F9}" srcId="{A3359E42-06D2-4CE7-9E65-5E3EFC108FB8}" destId="{05A123D6-95F3-4D30-955A-803C3A9B16AF}" srcOrd="0" destOrd="0" parTransId="{C2FD081C-140A-4CCA-B9F2-02F898412FC9}" sibTransId="{59639033-A688-4BE0-967B-FE28BC3E76DD}"/>
    <dgm:cxn modelId="{6F19F57C-1F00-434A-8A52-68357500BC01}" type="presOf" srcId="{A3359E42-06D2-4CE7-9E65-5E3EFC108FB8}" destId="{845EAB65-F0AA-4065-AC33-92EA491976B0}" srcOrd="0" destOrd="0" presId="urn:microsoft.com/office/officeart/2008/layout/TitlePictureLineup#5"/>
    <dgm:cxn modelId="{F1E56FDD-35B5-47AE-819D-3797BAB8D4A8}" srcId="{59211062-FC76-4D88-8CC8-CE70A300DF90}" destId="{8FA73C98-5F96-4EDA-B57D-A0CB0D315BA6}" srcOrd="3" destOrd="0" parTransId="{AA3438BC-ABFA-4C33-8B0B-74039828E408}" sibTransId="{CC96CBB8-3DF5-4CE0-8D5D-BF76AE38FDD7}"/>
    <dgm:cxn modelId="{7E6F27BD-E5EA-46AB-985D-9608F28466FC}" type="presOf" srcId="{8FA73C98-5F96-4EDA-B57D-A0CB0D315BA6}" destId="{E09ECAEF-D3FA-4C88-9510-792CD64927D5}" srcOrd="0" destOrd="3" presId="urn:microsoft.com/office/officeart/2008/layout/TitlePictureLineup#5"/>
    <dgm:cxn modelId="{9141CD70-9400-4AFC-9BF5-2E9353DF89B7}" type="presOf" srcId="{59211062-FC76-4D88-8CC8-CE70A300DF90}" destId="{2463D97B-E476-44D7-9BAC-1CE11A4E4EAE}" srcOrd="0" destOrd="0" presId="urn:microsoft.com/office/officeart/2008/layout/TitlePictureLineup#5"/>
    <dgm:cxn modelId="{D662A5D8-B56C-41A4-AE3A-DA097D361B2D}" type="presOf" srcId="{B9C0315D-0629-4B1A-B697-E95CA3023448}" destId="{4C1ADDC2-DF52-4848-B039-6AEE159D8548}" srcOrd="0" destOrd="2" presId="urn:microsoft.com/office/officeart/2008/layout/TitlePictureLineup#5"/>
    <dgm:cxn modelId="{D31D947A-59EB-413D-944B-90BC5ABA73EA}" type="presOf" srcId="{2C5F4B00-0F77-4604-9547-780C26CC103E}" destId="{E09ECAEF-D3FA-4C88-9510-792CD64927D5}" srcOrd="0" destOrd="1" presId="urn:microsoft.com/office/officeart/2008/layout/TitlePictureLineup#5"/>
    <dgm:cxn modelId="{C070BAC3-8D64-479F-87D7-DED85AA1E2CC}" type="presOf" srcId="{6B95EF71-2154-43E2-B209-7A776D18789E}" destId="{E09ECAEF-D3FA-4C88-9510-792CD64927D5}" srcOrd="0" destOrd="0" presId="urn:microsoft.com/office/officeart/2008/layout/TitlePictureLineup#5"/>
    <dgm:cxn modelId="{33A3BE26-3018-435D-A840-1855E2F033B5}" type="presParOf" srcId="{79F2E26C-F3D9-496D-9047-F55F4BD8EB53}" destId="{87454BC6-3AB6-4E2B-9D5B-5C258694BA9A}" srcOrd="0" destOrd="0" presId="urn:microsoft.com/office/officeart/2008/layout/TitlePictureLineup#5"/>
    <dgm:cxn modelId="{519F57F0-638F-4B0F-A89C-19E1FAF0B2C2}" type="presParOf" srcId="{87454BC6-3AB6-4E2B-9D5B-5C258694BA9A}" destId="{7CEB27C6-0A11-4854-AE37-4258FF536EF8}" srcOrd="0" destOrd="0" presId="urn:microsoft.com/office/officeart/2008/layout/TitlePictureLineup#5"/>
    <dgm:cxn modelId="{C49F5277-A283-44EA-94E8-1AAD480B6E52}" type="presParOf" srcId="{87454BC6-3AB6-4E2B-9D5B-5C258694BA9A}" destId="{A6832896-7F6B-475D-91C2-F6AEADA70397}" srcOrd="1" destOrd="0" presId="urn:microsoft.com/office/officeart/2008/layout/TitlePictureLineup#5"/>
    <dgm:cxn modelId="{6D72F1C7-CFCF-4B91-B4A0-5B4107F09D39}" type="presParOf" srcId="{87454BC6-3AB6-4E2B-9D5B-5C258694BA9A}" destId="{E09ECAEF-D3FA-4C88-9510-792CD64927D5}" srcOrd="2" destOrd="0" presId="urn:microsoft.com/office/officeart/2008/layout/TitlePictureLineup#5"/>
    <dgm:cxn modelId="{E14B1025-2ADA-450B-8B01-9D9EBD52C9FA}" type="presParOf" srcId="{87454BC6-3AB6-4E2B-9D5B-5C258694BA9A}" destId="{2463D97B-E476-44D7-9BAC-1CE11A4E4EAE}" srcOrd="3" destOrd="0" presId="urn:microsoft.com/office/officeart/2008/layout/TitlePictureLineup#5"/>
    <dgm:cxn modelId="{554CF48C-AB25-4EEF-B9EA-0ABE1CA61878}" type="presParOf" srcId="{79F2E26C-F3D9-496D-9047-F55F4BD8EB53}" destId="{E89CA395-377A-4078-871A-7BB81B50130E}" srcOrd="1" destOrd="0" presId="urn:microsoft.com/office/officeart/2008/layout/TitlePictureLineup#5"/>
    <dgm:cxn modelId="{31C8FB0B-9E0F-44E9-BFD6-8CFDB2116371}" type="presParOf" srcId="{79F2E26C-F3D9-496D-9047-F55F4BD8EB53}" destId="{BEA505BA-6A82-44E5-BD02-4EB55AAF5FF5}" srcOrd="2" destOrd="0" presId="urn:microsoft.com/office/officeart/2008/layout/TitlePictureLineup#5"/>
    <dgm:cxn modelId="{7BA4F513-0EEF-46D5-B07D-E73058767A92}" type="presParOf" srcId="{BEA505BA-6A82-44E5-BD02-4EB55AAF5FF5}" destId="{9C11372D-2F28-4688-815D-7DE19993D673}" srcOrd="0" destOrd="0" presId="urn:microsoft.com/office/officeart/2008/layout/TitlePictureLineup#5"/>
    <dgm:cxn modelId="{81CFD61A-16D9-4748-8114-F9B070E9563D}" type="presParOf" srcId="{BEA505BA-6A82-44E5-BD02-4EB55AAF5FF5}" destId="{924E2291-E29C-42D8-A9B6-D2FE8D637A76}" srcOrd="1" destOrd="0" presId="urn:microsoft.com/office/officeart/2008/layout/TitlePictureLineup#5"/>
    <dgm:cxn modelId="{2BB332E8-3EBD-4677-A4F6-6CEE05188725}" type="presParOf" srcId="{BEA505BA-6A82-44E5-BD02-4EB55AAF5FF5}" destId="{4C1ADDC2-DF52-4848-B039-6AEE159D8548}" srcOrd="2" destOrd="0" presId="urn:microsoft.com/office/officeart/2008/layout/TitlePictureLineup#5"/>
    <dgm:cxn modelId="{4AA5AEDE-F798-474A-B0A7-A9B8DEF4AEF5}" type="presParOf" srcId="{BEA505BA-6A82-44E5-BD02-4EB55AAF5FF5}" destId="{845EAB65-F0AA-4065-AC33-92EA491976B0}" srcOrd="3" destOrd="0" presId="urn:microsoft.com/office/officeart/2008/layout/TitlePictureLineup#5"/>
    <dgm:cxn modelId="{EF8184A1-3B9F-44BB-95B9-329709980706}" type="presParOf" srcId="{79F2E26C-F3D9-496D-9047-F55F4BD8EB53}" destId="{6A64D940-6F62-4FCD-8E43-40D1490403CC}" srcOrd="3" destOrd="0" presId="urn:microsoft.com/office/officeart/2008/layout/TitlePictureLineup#5"/>
    <dgm:cxn modelId="{5C31116B-4A5F-4863-97CA-A6114DFA2179}" type="presParOf" srcId="{79F2E26C-F3D9-496D-9047-F55F4BD8EB53}" destId="{A08D20AA-8EBF-4B6B-8046-1559BB6F8D89}" srcOrd="4" destOrd="0" presId="urn:microsoft.com/office/officeart/2008/layout/TitlePictureLineup#5"/>
    <dgm:cxn modelId="{8B872DE4-4942-421F-A548-97D0E1547884}" type="presParOf" srcId="{A08D20AA-8EBF-4B6B-8046-1559BB6F8D89}" destId="{B599C421-837F-4783-9CF7-EF750FB1739D}" srcOrd="0" destOrd="0" presId="urn:microsoft.com/office/officeart/2008/layout/TitlePictureLineup#5"/>
    <dgm:cxn modelId="{441BEFBA-75CE-46BD-9FF8-94AB796A7469}" type="presParOf" srcId="{A08D20AA-8EBF-4B6B-8046-1559BB6F8D89}" destId="{8C9CC8EB-12B2-42DE-B889-533911650860}" srcOrd="1" destOrd="0" presId="urn:microsoft.com/office/officeart/2008/layout/TitlePictureLineup#5"/>
    <dgm:cxn modelId="{67735E63-6F1B-42A9-A840-9053C0C9EACC}" type="presParOf" srcId="{A08D20AA-8EBF-4B6B-8046-1559BB6F8D89}" destId="{5D46A54B-3F76-42D3-9AB4-3B460EBE645F}" srcOrd="2" destOrd="0" presId="urn:microsoft.com/office/officeart/2008/layout/TitlePictureLineup#5"/>
    <dgm:cxn modelId="{04EEAED0-06A2-457E-AF00-576DA818D020}" type="presParOf" srcId="{A08D20AA-8EBF-4B6B-8046-1559BB6F8D89}" destId="{06DD7D2A-4C62-4F83-A169-C7F7230964EB}" srcOrd="3" destOrd="0" presId="urn:microsoft.com/office/officeart/2008/layout/TitlePictureLineup#5"/>
    <dgm:cxn modelId="{0B698359-4AE8-40E8-A852-264405EA3CE7}" type="presParOf" srcId="{79F2E26C-F3D9-496D-9047-F55F4BD8EB53}" destId="{9CBD8F30-62B2-4313-A5F0-F6DDBD6426DE}" srcOrd="5" destOrd="0" presId="urn:microsoft.com/office/officeart/2008/layout/TitlePictureLineup#5"/>
    <dgm:cxn modelId="{56214339-FC86-4EEF-8AD3-B9793166E852}" type="presParOf" srcId="{79F2E26C-F3D9-496D-9047-F55F4BD8EB53}" destId="{243DAE31-26B9-4095-ADA3-C0F1E5B2AEBD}" srcOrd="6" destOrd="0" presId="urn:microsoft.com/office/officeart/2008/layout/TitlePictureLineup#5"/>
    <dgm:cxn modelId="{FB203628-02A3-4BF6-B866-19346B9C6531}" type="presParOf" srcId="{243DAE31-26B9-4095-ADA3-C0F1E5B2AEBD}" destId="{956F3A9B-EA20-4CEA-81C9-72D3B2A9D63D}" srcOrd="0" destOrd="0" presId="urn:microsoft.com/office/officeart/2008/layout/TitlePictureLineup#5"/>
    <dgm:cxn modelId="{2347627A-A8B7-406B-BA9D-10F3A30E9E00}" type="presParOf" srcId="{243DAE31-26B9-4095-ADA3-C0F1E5B2AEBD}" destId="{3FF4DD30-BE66-4178-841C-E30A71794DA9}" srcOrd="1" destOrd="0" presId="urn:microsoft.com/office/officeart/2008/layout/TitlePictureLineup#5"/>
    <dgm:cxn modelId="{E80A0332-F4EA-4F51-A45B-1EB775045561}" type="presParOf" srcId="{243DAE31-26B9-4095-ADA3-C0F1E5B2AEBD}" destId="{5F5A1492-6764-4B92-A64B-58E4917C207C}" srcOrd="2" destOrd="0" presId="urn:microsoft.com/office/officeart/2008/layout/TitlePictureLineup#5"/>
    <dgm:cxn modelId="{C5780ABE-6CCD-46F2-B4BD-C7C5AAE82DEB}" type="presParOf" srcId="{243DAE31-26B9-4095-ADA3-C0F1E5B2AEBD}" destId="{EE4196AE-2443-4626-A4BB-E6EE868AFE0D}" srcOrd="3" destOrd="0" presId="urn:microsoft.com/office/officeart/2008/layout/TitlePictureLineup#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E775E1-9C0E-4EC5-8FB9-4D0164D17F79}" type="doc">
      <dgm:prSet loTypeId="urn:microsoft.com/office/officeart/2008/layout/TitlePictureLineup#6" loCatId="picture" qsTypeId="urn:microsoft.com/office/officeart/2005/8/quickstyle/simple1#9" qsCatId="simple" csTypeId="urn:microsoft.com/office/officeart/2005/8/colors/accent1_2#7" csCatId="accent1" phldr="1"/>
      <dgm:spPr/>
      <dgm:t>
        <a:bodyPr/>
        <a:lstStyle/>
        <a:p>
          <a:endParaRPr lang="en-IN"/>
        </a:p>
      </dgm:t>
    </dgm:pt>
    <dgm:pt modelId="{DF7AA1D5-9E21-4647-A139-1FB80E8E6B4D}">
      <dgm:prSet phldrT="[Text]"/>
      <dgm:spPr/>
      <dgm:t>
        <a:bodyPr/>
        <a:lstStyle/>
        <a:p>
          <a:r>
            <a:rPr lang="en-IN" dirty="0"/>
            <a:t>Neutralizing kits</a:t>
          </a:r>
        </a:p>
      </dgm:t>
    </dgm:pt>
    <dgm:pt modelId="{F9EE8930-A7A3-4DC7-9E25-1CFBFB9A859A}" type="parTrans" cxnId="{43CA6928-88F1-4E82-9BD4-50FF5C2AD8CE}">
      <dgm:prSet/>
      <dgm:spPr/>
      <dgm:t>
        <a:bodyPr/>
        <a:lstStyle/>
        <a:p>
          <a:endParaRPr lang="en-IN"/>
        </a:p>
      </dgm:t>
    </dgm:pt>
    <dgm:pt modelId="{7EF484DA-0460-4616-8CEB-A5916FE70776}" type="sibTrans" cxnId="{43CA6928-88F1-4E82-9BD4-50FF5C2AD8CE}">
      <dgm:prSet/>
      <dgm:spPr/>
      <dgm:t>
        <a:bodyPr/>
        <a:lstStyle/>
        <a:p>
          <a:endParaRPr lang="en-IN"/>
        </a:p>
      </dgm:t>
    </dgm:pt>
    <dgm:pt modelId="{60D2FDC3-B38E-473B-B6C3-D7382FF616C3}">
      <dgm:prSet phldrT="[Text]"/>
      <dgm:spPr/>
      <dgm:t>
        <a:bodyPr/>
        <a:lstStyle/>
        <a:p>
          <a:r>
            <a:rPr lang="en-IN" dirty="0"/>
            <a:t>10-50 ml of spill</a:t>
          </a:r>
        </a:p>
      </dgm:t>
    </dgm:pt>
    <dgm:pt modelId="{56D0D56F-F03D-4972-8330-0BBF8A6968D0}" type="parTrans" cxnId="{16065CBC-B544-43AD-8A3C-CFE4D0600D86}">
      <dgm:prSet/>
      <dgm:spPr/>
      <dgm:t>
        <a:bodyPr/>
        <a:lstStyle/>
        <a:p>
          <a:endParaRPr lang="en-IN"/>
        </a:p>
      </dgm:t>
    </dgm:pt>
    <dgm:pt modelId="{7CD1BC81-8CD9-4242-8519-C1ADB5C533D3}" type="sibTrans" cxnId="{16065CBC-B544-43AD-8A3C-CFE4D0600D86}">
      <dgm:prSet/>
      <dgm:spPr/>
      <dgm:t>
        <a:bodyPr/>
        <a:lstStyle/>
        <a:p>
          <a:endParaRPr lang="en-IN"/>
        </a:p>
      </dgm:t>
    </dgm:pt>
    <dgm:pt modelId="{90AE2C33-444D-4D3B-A6B3-60C481B95012}">
      <dgm:prSet phldrT="[Text]"/>
      <dgm:spPr/>
      <dgm:t>
        <a:bodyPr/>
        <a:lstStyle/>
        <a:p>
          <a:pPr>
            <a:buFont typeface="Arial" panose="020B0604020202020204" pitchFamily="34" charset="0"/>
            <a:buChar char="•"/>
          </a:pPr>
          <a:r>
            <a:rPr lang="en-IN" dirty="0"/>
            <a:t>For large spills, 0.1 to 50 litres</a:t>
          </a:r>
        </a:p>
      </dgm:t>
    </dgm:pt>
    <dgm:pt modelId="{F62238C6-551B-4E5C-A6A9-8D185CC05373}" type="parTrans" cxnId="{BAE72DD2-F645-44A0-8D56-B00C7F1F9723}">
      <dgm:prSet/>
      <dgm:spPr/>
      <dgm:t>
        <a:bodyPr/>
        <a:lstStyle/>
        <a:p>
          <a:endParaRPr lang="en-IN"/>
        </a:p>
      </dgm:t>
    </dgm:pt>
    <dgm:pt modelId="{36C4B3C1-A8B9-4651-A45D-864FC4F8EAA2}" type="sibTrans" cxnId="{BAE72DD2-F645-44A0-8D56-B00C7F1F9723}">
      <dgm:prSet/>
      <dgm:spPr/>
      <dgm:t>
        <a:bodyPr/>
        <a:lstStyle/>
        <a:p>
          <a:endParaRPr lang="en-IN"/>
        </a:p>
      </dgm:t>
    </dgm:pt>
    <dgm:pt modelId="{7DEEEEAE-922F-458F-876C-14211D663866}">
      <dgm:prSet phldrT="[Text]"/>
      <dgm:spPr/>
      <dgm:t>
        <a:bodyPr/>
        <a:lstStyle/>
        <a:p>
          <a:pPr>
            <a:buFont typeface="Arial" panose="020B0604020202020204" pitchFamily="34" charset="0"/>
            <a:buChar char="•"/>
          </a:pPr>
          <a:r>
            <a:rPr lang="en-IN" dirty="0"/>
            <a:t>Only by trained staff</a:t>
          </a:r>
        </a:p>
      </dgm:t>
    </dgm:pt>
    <dgm:pt modelId="{87AE4223-A7E3-432F-9F37-CC8FA41484DE}" type="parTrans" cxnId="{913B8231-7BA5-4991-AC66-021923E619FE}">
      <dgm:prSet/>
      <dgm:spPr/>
      <dgm:t>
        <a:bodyPr/>
        <a:lstStyle/>
        <a:p>
          <a:endParaRPr lang="en-IN"/>
        </a:p>
      </dgm:t>
    </dgm:pt>
    <dgm:pt modelId="{E65A0A30-35E8-49EF-81CF-82AB2BEE0565}" type="sibTrans" cxnId="{913B8231-7BA5-4991-AC66-021923E619FE}">
      <dgm:prSet/>
      <dgm:spPr/>
      <dgm:t>
        <a:bodyPr/>
        <a:lstStyle/>
        <a:p>
          <a:endParaRPr lang="en-IN"/>
        </a:p>
      </dgm:t>
    </dgm:pt>
    <dgm:pt modelId="{027C7E77-771A-4851-B720-453590AE82EC}">
      <dgm:prSet phldrT="[Text]"/>
      <dgm:spPr/>
      <dgm:t>
        <a:bodyPr/>
        <a:lstStyle/>
        <a:p>
          <a:pPr>
            <a:buFont typeface="Arial" panose="020B0604020202020204" pitchFamily="34" charset="0"/>
            <a:buChar char="•"/>
          </a:pPr>
          <a:r>
            <a:rPr lang="en-IN" dirty="0"/>
            <a:t>Affected lab to be evacuated</a:t>
          </a:r>
        </a:p>
      </dgm:t>
    </dgm:pt>
    <dgm:pt modelId="{9E6DA770-CAE1-4F36-8B8B-EBA2E4175522}" type="parTrans" cxnId="{2A15F66D-858E-45CC-8590-73A97CB0CA28}">
      <dgm:prSet/>
      <dgm:spPr/>
      <dgm:t>
        <a:bodyPr/>
        <a:lstStyle/>
        <a:p>
          <a:endParaRPr lang="en-IN"/>
        </a:p>
      </dgm:t>
    </dgm:pt>
    <dgm:pt modelId="{0394162C-29B7-4428-8043-170C9CF61BCA}" type="sibTrans" cxnId="{2A15F66D-858E-45CC-8590-73A97CB0CA28}">
      <dgm:prSet/>
      <dgm:spPr/>
      <dgm:t>
        <a:bodyPr/>
        <a:lstStyle/>
        <a:p>
          <a:endParaRPr lang="en-IN"/>
        </a:p>
      </dgm:t>
    </dgm:pt>
    <dgm:pt modelId="{A8F98ED6-D89C-4DB7-83C2-794F69953444}">
      <dgm:prSet phldrT="[Text]"/>
      <dgm:spPr/>
      <dgm:t>
        <a:bodyPr/>
        <a:lstStyle/>
        <a:p>
          <a:r>
            <a:rPr lang="en-IN" dirty="0"/>
            <a:t>Experienced student or staff</a:t>
          </a:r>
        </a:p>
      </dgm:t>
    </dgm:pt>
    <dgm:pt modelId="{DE3BBD2F-1CCA-4862-8FA5-A7331E457C89}" type="parTrans" cxnId="{9815F2A2-653C-4A9F-9BD0-A3317E29EB60}">
      <dgm:prSet/>
      <dgm:spPr/>
      <dgm:t>
        <a:bodyPr/>
        <a:lstStyle/>
        <a:p>
          <a:endParaRPr lang="en-IN"/>
        </a:p>
      </dgm:t>
    </dgm:pt>
    <dgm:pt modelId="{5D4EE6AB-1443-405F-87D5-97A76A5FF1DD}" type="sibTrans" cxnId="{9815F2A2-653C-4A9F-9BD0-A3317E29EB60}">
      <dgm:prSet/>
      <dgm:spPr/>
      <dgm:t>
        <a:bodyPr/>
        <a:lstStyle/>
        <a:p>
          <a:endParaRPr lang="en-IN"/>
        </a:p>
      </dgm:t>
    </dgm:pt>
    <dgm:pt modelId="{143EA868-A49F-4BC0-9FCE-83A25E30BF4B}">
      <dgm:prSet phldrT="[Text]"/>
      <dgm:spPr/>
      <dgm:t>
        <a:bodyPr/>
        <a:lstStyle/>
        <a:p>
          <a:pPr>
            <a:buFont typeface="Arial" panose="020B0604020202020204" pitchFamily="34" charset="0"/>
            <a:buChar char="•"/>
          </a:pPr>
          <a:r>
            <a:rPr lang="en-IN" dirty="0"/>
            <a:t>Large spill kits</a:t>
          </a:r>
        </a:p>
      </dgm:t>
    </dgm:pt>
    <dgm:pt modelId="{6C7BEA6D-1D3D-4B0B-AC92-67D9CAB4B50D}" type="parTrans" cxnId="{AA1D3F46-6173-4385-B4F5-FE2510154828}">
      <dgm:prSet/>
      <dgm:spPr/>
      <dgm:t>
        <a:bodyPr/>
        <a:lstStyle/>
        <a:p>
          <a:endParaRPr lang="en-IN"/>
        </a:p>
      </dgm:t>
    </dgm:pt>
    <dgm:pt modelId="{B3DC95CC-B906-4A4C-9847-206B1FE55A50}" type="sibTrans" cxnId="{AA1D3F46-6173-4385-B4F5-FE2510154828}">
      <dgm:prSet/>
      <dgm:spPr/>
      <dgm:t>
        <a:bodyPr/>
        <a:lstStyle/>
        <a:p>
          <a:endParaRPr lang="en-IN"/>
        </a:p>
      </dgm:t>
    </dgm:pt>
    <dgm:pt modelId="{01496574-310A-4668-A9BE-4410DA7FCA99}">
      <dgm:prSet phldrT="[Text]"/>
      <dgm:spPr/>
      <dgm:t>
        <a:bodyPr/>
        <a:lstStyle/>
        <a:p>
          <a:r>
            <a:rPr lang="en-IN" dirty="0"/>
            <a:t>Area must be barricaded and labelled</a:t>
          </a:r>
        </a:p>
      </dgm:t>
    </dgm:pt>
    <dgm:pt modelId="{B9F8ED3E-9C42-48D6-9A9D-EB842578703C}" type="parTrans" cxnId="{192F5957-4E11-4D2F-BF88-0221137EEC62}">
      <dgm:prSet/>
      <dgm:spPr/>
      <dgm:t>
        <a:bodyPr/>
        <a:lstStyle/>
        <a:p>
          <a:endParaRPr lang="en-IN"/>
        </a:p>
      </dgm:t>
    </dgm:pt>
    <dgm:pt modelId="{90B0C23A-2CC1-4DB2-9506-52AFCFDE89DD}" type="sibTrans" cxnId="{192F5957-4E11-4D2F-BF88-0221137EEC62}">
      <dgm:prSet/>
      <dgm:spPr/>
      <dgm:t>
        <a:bodyPr/>
        <a:lstStyle/>
        <a:p>
          <a:endParaRPr lang="en-IN"/>
        </a:p>
      </dgm:t>
    </dgm:pt>
    <dgm:pt modelId="{7F7519EC-E3AC-4684-8AF5-43A73C5FB0AF}">
      <dgm:prSet phldrT="[Text]"/>
      <dgm:spPr/>
      <dgm:t>
        <a:bodyPr/>
        <a:lstStyle/>
        <a:p>
          <a:pPr>
            <a:buFont typeface="Arial" panose="020B0604020202020204" pitchFamily="34" charset="0"/>
            <a:buChar char="•"/>
          </a:pPr>
          <a:r>
            <a:rPr lang="en-IN" dirty="0"/>
            <a:t>Emergency evacuation</a:t>
          </a:r>
        </a:p>
      </dgm:t>
    </dgm:pt>
    <dgm:pt modelId="{0FE15E18-C205-4C0F-AAB4-34BEE8AA6AA5}" type="parTrans" cxnId="{6765FDBA-A849-4245-9159-7B0D1F9468F4}">
      <dgm:prSet/>
      <dgm:spPr/>
      <dgm:t>
        <a:bodyPr/>
        <a:lstStyle/>
        <a:p>
          <a:endParaRPr lang="en-IN"/>
        </a:p>
      </dgm:t>
    </dgm:pt>
    <dgm:pt modelId="{36D09C5B-D07B-4309-A86D-E45F4B0379DB}" type="sibTrans" cxnId="{6765FDBA-A849-4245-9159-7B0D1F9468F4}">
      <dgm:prSet/>
      <dgm:spPr/>
      <dgm:t>
        <a:bodyPr/>
        <a:lstStyle/>
        <a:p>
          <a:endParaRPr lang="en-IN"/>
        </a:p>
      </dgm:t>
    </dgm:pt>
    <dgm:pt modelId="{2461C174-487B-442E-8004-24FBC80CA778}">
      <dgm:prSet phldrT="[Text]"/>
      <dgm:spPr/>
      <dgm:t>
        <a:bodyPr/>
        <a:lstStyle/>
        <a:p>
          <a:pPr>
            <a:buFont typeface="Arial" panose="020B0604020202020204" pitchFamily="34" charset="0"/>
            <a:buChar char="•"/>
          </a:pPr>
          <a:r>
            <a:rPr lang="en-IN" dirty="0"/>
            <a:t>For significant toxic, explosive or fire hazards</a:t>
          </a:r>
        </a:p>
      </dgm:t>
    </dgm:pt>
    <dgm:pt modelId="{2EDBBEDA-9D6D-4D24-AFAF-0B7405865D83}" type="parTrans" cxnId="{2224557D-476F-4ECC-B0AC-F44179D4BA48}">
      <dgm:prSet/>
      <dgm:spPr/>
      <dgm:t>
        <a:bodyPr/>
        <a:lstStyle/>
        <a:p>
          <a:endParaRPr lang="en-IN"/>
        </a:p>
      </dgm:t>
    </dgm:pt>
    <dgm:pt modelId="{B0BD34E6-5634-41AF-A97E-F191F5FC9F68}" type="sibTrans" cxnId="{2224557D-476F-4ECC-B0AC-F44179D4BA48}">
      <dgm:prSet/>
      <dgm:spPr/>
      <dgm:t>
        <a:bodyPr/>
        <a:lstStyle/>
        <a:p>
          <a:endParaRPr lang="en-IN"/>
        </a:p>
      </dgm:t>
    </dgm:pt>
    <dgm:pt modelId="{65EAC902-6CBA-4A5E-92D2-662ED27CCCD5}">
      <dgm:prSet phldrT="[Text]"/>
      <dgm:spPr/>
      <dgm:t>
        <a:bodyPr/>
        <a:lstStyle/>
        <a:p>
          <a:pPr>
            <a:buFont typeface="Arial" panose="020B0604020202020204" pitchFamily="34" charset="0"/>
            <a:buChar char="•"/>
          </a:pPr>
          <a:r>
            <a:rPr lang="en-IN" dirty="0"/>
            <a:t>Evacuate building</a:t>
          </a:r>
        </a:p>
      </dgm:t>
    </dgm:pt>
    <dgm:pt modelId="{08EC4AA4-DAD1-45A8-BA6C-1E70AD8A4A7C}" type="parTrans" cxnId="{56C44A6D-7F58-45BE-89B4-D41869EC56CF}">
      <dgm:prSet/>
      <dgm:spPr/>
      <dgm:t>
        <a:bodyPr/>
        <a:lstStyle/>
        <a:p>
          <a:endParaRPr lang="en-IN"/>
        </a:p>
      </dgm:t>
    </dgm:pt>
    <dgm:pt modelId="{EA6EC1D0-CC0C-45DA-82F4-3C34CB7702F5}" type="sibTrans" cxnId="{56C44A6D-7F58-45BE-89B4-D41869EC56CF}">
      <dgm:prSet/>
      <dgm:spPr/>
      <dgm:t>
        <a:bodyPr/>
        <a:lstStyle/>
        <a:p>
          <a:endParaRPr lang="en-IN"/>
        </a:p>
      </dgm:t>
    </dgm:pt>
    <dgm:pt modelId="{7582D6EA-0CFA-4809-B692-21801600BE35}">
      <dgm:prSet phldrT="[Text]"/>
      <dgm:spPr/>
      <dgm:t>
        <a:bodyPr/>
        <a:lstStyle/>
        <a:p>
          <a:pPr>
            <a:buFont typeface="Arial" panose="020B0604020202020204" pitchFamily="34" charset="0"/>
            <a:buChar char="•"/>
          </a:pPr>
          <a:r>
            <a:rPr lang="en-IN" dirty="0"/>
            <a:t>Trip fire alarm</a:t>
          </a:r>
        </a:p>
      </dgm:t>
    </dgm:pt>
    <dgm:pt modelId="{5E4E2335-0E55-48A5-88C4-9C0D5ACBF6D3}" type="parTrans" cxnId="{BCE0BAEF-56F7-4EE0-B336-BA8FB4E64C8B}">
      <dgm:prSet/>
      <dgm:spPr/>
      <dgm:t>
        <a:bodyPr/>
        <a:lstStyle/>
        <a:p>
          <a:endParaRPr lang="en-IN"/>
        </a:p>
      </dgm:t>
    </dgm:pt>
    <dgm:pt modelId="{A779E409-2552-4E12-95BE-479281ADE0CF}" type="sibTrans" cxnId="{BCE0BAEF-56F7-4EE0-B336-BA8FB4E64C8B}">
      <dgm:prSet/>
      <dgm:spPr/>
      <dgm:t>
        <a:bodyPr/>
        <a:lstStyle/>
        <a:p>
          <a:endParaRPr lang="en-IN"/>
        </a:p>
      </dgm:t>
    </dgm:pt>
    <dgm:pt modelId="{2836CAE5-77F8-4CCE-9CA1-65AF77265D1C}" type="pres">
      <dgm:prSet presAssocID="{D9E775E1-9C0E-4EC5-8FB9-4D0164D17F79}" presName="Name0" presStyleCnt="0">
        <dgm:presLayoutVars>
          <dgm:dir/>
        </dgm:presLayoutVars>
      </dgm:prSet>
      <dgm:spPr/>
      <dgm:t>
        <a:bodyPr/>
        <a:lstStyle/>
        <a:p>
          <a:endParaRPr lang="en-US"/>
        </a:p>
      </dgm:t>
    </dgm:pt>
    <dgm:pt modelId="{517AC9E4-C7B0-4A71-98FA-72FA03765885}" type="pres">
      <dgm:prSet presAssocID="{DF7AA1D5-9E21-4647-A139-1FB80E8E6B4D}" presName="composite" presStyleCnt="0"/>
      <dgm:spPr/>
    </dgm:pt>
    <dgm:pt modelId="{CC6FE6AC-4130-457C-ADDB-D38F0616EA68}" type="pres">
      <dgm:prSet presAssocID="{DF7AA1D5-9E21-4647-A139-1FB80E8E6B4D}" presName="Accent" presStyleLbl="alignAcc1" presStyleIdx="0" presStyleCnt="3"/>
      <dgm:spPr/>
    </dgm:pt>
    <dgm:pt modelId="{BA933B4D-DCAF-4D46-96D6-AA3BDC1EA2DB}" type="pres">
      <dgm:prSet presAssocID="{DF7AA1D5-9E21-4647-A139-1FB80E8E6B4D}" presName="Image" presStyleLbl="nod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dgm:spPr>
    </dgm:pt>
    <dgm:pt modelId="{31239264-F534-4C37-BEEF-1D03EEB8798A}" type="pres">
      <dgm:prSet presAssocID="{DF7AA1D5-9E21-4647-A139-1FB80E8E6B4D}" presName="Child" presStyleLbl="revTx" presStyleIdx="0" presStyleCnt="3">
        <dgm:presLayoutVars>
          <dgm:bulletEnabled val="1"/>
        </dgm:presLayoutVars>
      </dgm:prSet>
      <dgm:spPr/>
      <dgm:t>
        <a:bodyPr/>
        <a:lstStyle/>
        <a:p>
          <a:endParaRPr lang="en-US"/>
        </a:p>
      </dgm:t>
    </dgm:pt>
    <dgm:pt modelId="{2B5C3062-7294-46E3-9E1B-762BADCF4B1C}" type="pres">
      <dgm:prSet presAssocID="{DF7AA1D5-9E21-4647-A139-1FB80E8E6B4D}" presName="Parent" presStyleLbl="alignNode1" presStyleIdx="0" presStyleCnt="3">
        <dgm:presLayoutVars>
          <dgm:bulletEnabled val="1"/>
        </dgm:presLayoutVars>
      </dgm:prSet>
      <dgm:spPr/>
      <dgm:t>
        <a:bodyPr/>
        <a:lstStyle/>
        <a:p>
          <a:endParaRPr lang="en-US"/>
        </a:p>
      </dgm:t>
    </dgm:pt>
    <dgm:pt modelId="{6EF90966-2699-4D35-B254-27A8895BE67D}" type="pres">
      <dgm:prSet presAssocID="{7EF484DA-0460-4616-8CEB-A5916FE70776}" presName="sibTrans" presStyleCnt="0"/>
      <dgm:spPr/>
    </dgm:pt>
    <dgm:pt modelId="{D907DAEC-37C0-49DA-B3D4-2C5D31D90701}" type="pres">
      <dgm:prSet presAssocID="{143EA868-A49F-4BC0-9FCE-83A25E30BF4B}" presName="composite" presStyleCnt="0"/>
      <dgm:spPr/>
    </dgm:pt>
    <dgm:pt modelId="{7377230E-F639-485E-9C41-932F3D2B8F46}" type="pres">
      <dgm:prSet presAssocID="{143EA868-A49F-4BC0-9FCE-83A25E30BF4B}" presName="Accent" presStyleLbl="alignAcc1" presStyleIdx="1" presStyleCnt="3"/>
      <dgm:spPr/>
    </dgm:pt>
    <dgm:pt modelId="{7D84DB26-708F-4A12-AB4C-0EB33A12E095}" type="pres">
      <dgm:prSet presAssocID="{143EA868-A49F-4BC0-9FCE-83A25E30BF4B}" presName="Image" presStyleLbl="node1"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D433401F-B1FF-49DE-A86D-DB46076D4DCA}" type="pres">
      <dgm:prSet presAssocID="{143EA868-A49F-4BC0-9FCE-83A25E30BF4B}" presName="Child" presStyleLbl="revTx" presStyleIdx="1" presStyleCnt="3">
        <dgm:presLayoutVars>
          <dgm:bulletEnabled val="1"/>
        </dgm:presLayoutVars>
      </dgm:prSet>
      <dgm:spPr/>
      <dgm:t>
        <a:bodyPr/>
        <a:lstStyle/>
        <a:p>
          <a:endParaRPr lang="en-US"/>
        </a:p>
      </dgm:t>
    </dgm:pt>
    <dgm:pt modelId="{93905F42-40C0-4747-9020-00D6855FAB63}" type="pres">
      <dgm:prSet presAssocID="{143EA868-A49F-4BC0-9FCE-83A25E30BF4B}" presName="Parent" presStyleLbl="alignNode1" presStyleIdx="1" presStyleCnt="3">
        <dgm:presLayoutVars>
          <dgm:bulletEnabled val="1"/>
        </dgm:presLayoutVars>
      </dgm:prSet>
      <dgm:spPr/>
      <dgm:t>
        <a:bodyPr/>
        <a:lstStyle/>
        <a:p>
          <a:endParaRPr lang="en-US"/>
        </a:p>
      </dgm:t>
    </dgm:pt>
    <dgm:pt modelId="{542688E1-DA2B-4159-83D3-6067316FD2F1}" type="pres">
      <dgm:prSet presAssocID="{B3DC95CC-B906-4A4C-9847-206B1FE55A50}" presName="sibTrans" presStyleCnt="0"/>
      <dgm:spPr/>
    </dgm:pt>
    <dgm:pt modelId="{239FF25D-1E47-4647-BBB6-5B73877296C3}" type="pres">
      <dgm:prSet presAssocID="{7F7519EC-E3AC-4684-8AF5-43A73C5FB0AF}" presName="composite" presStyleCnt="0"/>
      <dgm:spPr/>
    </dgm:pt>
    <dgm:pt modelId="{3CE64AB3-59B8-4DB0-889B-31A4E90B8C22}" type="pres">
      <dgm:prSet presAssocID="{7F7519EC-E3AC-4684-8AF5-43A73C5FB0AF}" presName="Accent" presStyleLbl="alignAcc1" presStyleIdx="2" presStyleCnt="3"/>
      <dgm:spPr/>
    </dgm:pt>
    <dgm:pt modelId="{57B4EED8-C4B4-406D-83F0-CEC660F3BC3D}" type="pres">
      <dgm:prSet presAssocID="{7F7519EC-E3AC-4684-8AF5-43A73C5FB0AF}" presName="Image" presStyleLbl="nod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6D0FCE57-9FCD-4E85-8D0E-7442FF80D0BB}" type="pres">
      <dgm:prSet presAssocID="{7F7519EC-E3AC-4684-8AF5-43A73C5FB0AF}" presName="Child" presStyleLbl="revTx" presStyleIdx="2" presStyleCnt="3">
        <dgm:presLayoutVars>
          <dgm:bulletEnabled val="1"/>
        </dgm:presLayoutVars>
      </dgm:prSet>
      <dgm:spPr/>
      <dgm:t>
        <a:bodyPr/>
        <a:lstStyle/>
        <a:p>
          <a:endParaRPr lang="en-US"/>
        </a:p>
      </dgm:t>
    </dgm:pt>
    <dgm:pt modelId="{D0091478-ED90-49BF-9F21-25B3F07E86F4}" type="pres">
      <dgm:prSet presAssocID="{7F7519EC-E3AC-4684-8AF5-43A73C5FB0AF}" presName="Parent" presStyleLbl="alignNode1" presStyleIdx="2" presStyleCnt="3">
        <dgm:presLayoutVars>
          <dgm:bulletEnabled val="1"/>
        </dgm:presLayoutVars>
      </dgm:prSet>
      <dgm:spPr/>
      <dgm:t>
        <a:bodyPr/>
        <a:lstStyle/>
        <a:p>
          <a:endParaRPr lang="en-US"/>
        </a:p>
      </dgm:t>
    </dgm:pt>
  </dgm:ptLst>
  <dgm:cxnLst>
    <dgm:cxn modelId="{20477A49-ACCF-49FA-80F5-4C1CFA58EA44}" type="presOf" srcId="{DF7AA1D5-9E21-4647-A139-1FB80E8E6B4D}" destId="{2B5C3062-7294-46E3-9E1B-762BADCF4B1C}" srcOrd="0" destOrd="0" presId="urn:microsoft.com/office/officeart/2008/layout/TitlePictureLineup#6"/>
    <dgm:cxn modelId="{BCE0BAEF-56F7-4EE0-B336-BA8FB4E64C8B}" srcId="{7F7519EC-E3AC-4684-8AF5-43A73C5FB0AF}" destId="{7582D6EA-0CFA-4809-B692-21801600BE35}" srcOrd="2" destOrd="0" parTransId="{5E4E2335-0E55-48A5-88C4-9C0D5ACBF6D3}" sibTransId="{A779E409-2552-4E12-95BE-479281ADE0CF}"/>
    <dgm:cxn modelId="{5BB0B6E0-FFF0-4709-9A9E-D38CEDC5C8B2}" type="presOf" srcId="{A8F98ED6-D89C-4DB7-83C2-794F69953444}" destId="{31239264-F534-4C37-BEEF-1D03EEB8798A}" srcOrd="0" destOrd="1" presId="urn:microsoft.com/office/officeart/2008/layout/TitlePictureLineup#6"/>
    <dgm:cxn modelId="{4F0AE5F9-08DE-4361-85AB-A1F36195BA47}" type="presOf" srcId="{7DEEEEAE-922F-458F-876C-14211D663866}" destId="{D433401F-B1FF-49DE-A86D-DB46076D4DCA}" srcOrd="0" destOrd="1" presId="urn:microsoft.com/office/officeart/2008/layout/TitlePictureLineup#6"/>
    <dgm:cxn modelId="{AA1D3F46-6173-4385-B4F5-FE2510154828}" srcId="{D9E775E1-9C0E-4EC5-8FB9-4D0164D17F79}" destId="{143EA868-A49F-4BC0-9FCE-83A25E30BF4B}" srcOrd="1" destOrd="0" parTransId="{6C7BEA6D-1D3D-4B0B-AC92-67D9CAB4B50D}" sibTransId="{B3DC95CC-B906-4A4C-9847-206B1FE55A50}"/>
    <dgm:cxn modelId="{1EDA52CC-FC30-4015-A727-E72C17460DEF}" type="presOf" srcId="{D9E775E1-9C0E-4EC5-8FB9-4D0164D17F79}" destId="{2836CAE5-77F8-4CCE-9CA1-65AF77265D1C}" srcOrd="0" destOrd="0" presId="urn:microsoft.com/office/officeart/2008/layout/TitlePictureLineup#6"/>
    <dgm:cxn modelId="{6765FDBA-A849-4245-9159-7B0D1F9468F4}" srcId="{D9E775E1-9C0E-4EC5-8FB9-4D0164D17F79}" destId="{7F7519EC-E3AC-4684-8AF5-43A73C5FB0AF}" srcOrd="2" destOrd="0" parTransId="{0FE15E18-C205-4C0F-AAB4-34BEE8AA6AA5}" sibTransId="{36D09C5B-D07B-4309-A86D-E45F4B0379DB}"/>
    <dgm:cxn modelId="{913B8231-7BA5-4991-AC66-021923E619FE}" srcId="{143EA868-A49F-4BC0-9FCE-83A25E30BF4B}" destId="{7DEEEEAE-922F-458F-876C-14211D663866}" srcOrd="1" destOrd="0" parTransId="{87AE4223-A7E3-432F-9F37-CC8FA41484DE}" sibTransId="{E65A0A30-35E8-49EF-81CF-82AB2BEE0565}"/>
    <dgm:cxn modelId="{5FB2D59F-3E6B-490B-9F0E-4FC50351DE2A}" type="presOf" srcId="{60D2FDC3-B38E-473B-B6C3-D7382FF616C3}" destId="{31239264-F534-4C37-BEEF-1D03EEB8798A}" srcOrd="0" destOrd="0" presId="urn:microsoft.com/office/officeart/2008/layout/TitlePictureLineup#6"/>
    <dgm:cxn modelId="{43CA6928-88F1-4E82-9BD4-50FF5C2AD8CE}" srcId="{D9E775E1-9C0E-4EC5-8FB9-4D0164D17F79}" destId="{DF7AA1D5-9E21-4647-A139-1FB80E8E6B4D}" srcOrd="0" destOrd="0" parTransId="{F9EE8930-A7A3-4DC7-9E25-1CFBFB9A859A}" sibTransId="{7EF484DA-0460-4616-8CEB-A5916FE70776}"/>
    <dgm:cxn modelId="{1A628DBE-3F63-44C3-BF43-D381455F0E08}" type="presOf" srcId="{01496574-310A-4668-A9BE-4410DA7FCA99}" destId="{31239264-F534-4C37-BEEF-1D03EEB8798A}" srcOrd="0" destOrd="2" presId="urn:microsoft.com/office/officeart/2008/layout/TitlePictureLineup#6"/>
    <dgm:cxn modelId="{192F5957-4E11-4D2F-BF88-0221137EEC62}" srcId="{DF7AA1D5-9E21-4647-A139-1FB80E8E6B4D}" destId="{01496574-310A-4668-A9BE-4410DA7FCA99}" srcOrd="2" destOrd="0" parTransId="{B9F8ED3E-9C42-48D6-9A9D-EB842578703C}" sibTransId="{90B0C23A-2CC1-4DB2-9506-52AFCFDE89DD}"/>
    <dgm:cxn modelId="{2224557D-476F-4ECC-B0AC-F44179D4BA48}" srcId="{7F7519EC-E3AC-4684-8AF5-43A73C5FB0AF}" destId="{2461C174-487B-442E-8004-24FBC80CA778}" srcOrd="0" destOrd="0" parTransId="{2EDBBEDA-9D6D-4D24-AFAF-0B7405865D83}" sibTransId="{B0BD34E6-5634-41AF-A97E-F191F5FC9F68}"/>
    <dgm:cxn modelId="{C06A3F4F-E9AD-4D8E-8A66-F29E4D673B7F}" type="presOf" srcId="{027C7E77-771A-4851-B720-453590AE82EC}" destId="{D433401F-B1FF-49DE-A86D-DB46076D4DCA}" srcOrd="0" destOrd="2" presId="urn:microsoft.com/office/officeart/2008/layout/TitlePictureLineup#6"/>
    <dgm:cxn modelId="{16065CBC-B544-43AD-8A3C-CFE4D0600D86}" srcId="{DF7AA1D5-9E21-4647-A139-1FB80E8E6B4D}" destId="{60D2FDC3-B38E-473B-B6C3-D7382FF616C3}" srcOrd="0" destOrd="0" parTransId="{56D0D56F-F03D-4972-8330-0BBF8A6968D0}" sibTransId="{7CD1BC81-8CD9-4242-8519-C1ADB5C533D3}"/>
    <dgm:cxn modelId="{50CCFDAB-E885-453F-A7E6-0DAEC0B3B405}" type="presOf" srcId="{7582D6EA-0CFA-4809-B692-21801600BE35}" destId="{6D0FCE57-9FCD-4E85-8D0E-7442FF80D0BB}" srcOrd="0" destOrd="2" presId="urn:microsoft.com/office/officeart/2008/layout/TitlePictureLineup#6"/>
    <dgm:cxn modelId="{51F30200-4185-4521-B740-96C2E5B012C6}" type="presOf" srcId="{65EAC902-6CBA-4A5E-92D2-662ED27CCCD5}" destId="{6D0FCE57-9FCD-4E85-8D0E-7442FF80D0BB}" srcOrd="0" destOrd="1" presId="urn:microsoft.com/office/officeart/2008/layout/TitlePictureLineup#6"/>
    <dgm:cxn modelId="{2A15F66D-858E-45CC-8590-73A97CB0CA28}" srcId="{143EA868-A49F-4BC0-9FCE-83A25E30BF4B}" destId="{027C7E77-771A-4851-B720-453590AE82EC}" srcOrd="2" destOrd="0" parTransId="{9E6DA770-CAE1-4F36-8B8B-EBA2E4175522}" sibTransId="{0394162C-29B7-4428-8043-170C9CF61BCA}"/>
    <dgm:cxn modelId="{F1DD2930-7137-4472-B67D-682BCBB18697}" type="presOf" srcId="{90AE2C33-444D-4D3B-A6B3-60C481B95012}" destId="{D433401F-B1FF-49DE-A86D-DB46076D4DCA}" srcOrd="0" destOrd="0" presId="urn:microsoft.com/office/officeart/2008/layout/TitlePictureLineup#6"/>
    <dgm:cxn modelId="{DA4A375A-D2B8-45C6-8A14-4ECA52740018}" type="presOf" srcId="{143EA868-A49F-4BC0-9FCE-83A25E30BF4B}" destId="{93905F42-40C0-4747-9020-00D6855FAB63}" srcOrd="0" destOrd="0" presId="urn:microsoft.com/office/officeart/2008/layout/TitlePictureLineup#6"/>
    <dgm:cxn modelId="{C7C6820A-6EE0-4368-884D-DCF1750235E7}" type="presOf" srcId="{2461C174-487B-442E-8004-24FBC80CA778}" destId="{6D0FCE57-9FCD-4E85-8D0E-7442FF80D0BB}" srcOrd="0" destOrd="0" presId="urn:microsoft.com/office/officeart/2008/layout/TitlePictureLineup#6"/>
    <dgm:cxn modelId="{56C44A6D-7F58-45BE-89B4-D41869EC56CF}" srcId="{7F7519EC-E3AC-4684-8AF5-43A73C5FB0AF}" destId="{65EAC902-6CBA-4A5E-92D2-662ED27CCCD5}" srcOrd="1" destOrd="0" parTransId="{08EC4AA4-DAD1-45A8-BA6C-1E70AD8A4A7C}" sibTransId="{EA6EC1D0-CC0C-45DA-82F4-3C34CB7702F5}"/>
    <dgm:cxn modelId="{9815F2A2-653C-4A9F-9BD0-A3317E29EB60}" srcId="{DF7AA1D5-9E21-4647-A139-1FB80E8E6B4D}" destId="{A8F98ED6-D89C-4DB7-83C2-794F69953444}" srcOrd="1" destOrd="0" parTransId="{DE3BBD2F-1CCA-4862-8FA5-A7331E457C89}" sibTransId="{5D4EE6AB-1443-405F-87D5-97A76A5FF1DD}"/>
    <dgm:cxn modelId="{BAE72DD2-F645-44A0-8D56-B00C7F1F9723}" srcId="{143EA868-A49F-4BC0-9FCE-83A25E30BF4B}" destId="{90AE2C33-444D-4D3B-A6B3-60C481B95012}" srcOrd="0" destOrd="0" parTransId="{F62238C6-551B-4E5C-A6A9-8D185CC05373}" sibTransId="{36C4B3C1-A8B9-4651-A45D-864FC4F8EAA2}"/>
    <dgm:cxn modelId="{3DCCB8D8-20FB-4634-85CB-123882EE7469}" type="presOf" srcId="{7F7519EC-E3AC-4684-8AF5-43A73C5FB0AF}" destId="{D0091478-ED90-49BF-9F21-25B3F07E86F4}" srcOrd="0" destOrd="0" presId="urn:microsoft.com/office/officeart/2008/layout/TitlePictureLineup#6"/>
    <dgm:cxn modelId="{3BCCF816-399D-4EC7-83A6-74098AEB4469}" type="presParOf" srcId="{2836CAE5-77F8-4CCE-9CA1-65AF77265D1C}" destId="{517AC9E4-C7B0-4A71-98FA-72FA03765885}" srcOrd="0" destOrd="0" presId="urn:microsoft.com/office/officeart/2008/layout/TitlePictureLineup#6"/>
    <dgm:cxn modelId="{B0FA44A9-31CB-472C-8D37-80E3C83B5352}" type="presParOf" srcId="{517AC9E4-C7B0-4A71-98FA-72FA03765885}" destId="{CC6FE6AC-4130-457C-ADDB-D38F0616EA68}" srcOrd="0" destOrd="0" presId="urn:microsoft.com/office/officeart/2008/layout/TitlePictureLineup#6"/>
    <dgm:cxn modelId="{A41EA35D-15DC-40FC-8C99-354BE917DD13}" type="presParOf" srcId="{517AC9E4-C7B0-4A71-98FA-72FA03765885}" destId="{BA933B4D-DCAF-4D46-96D6-AA3BDC1EA2DB}" srcOrd="1" destOrd="0" presId="urn:microsoft.com/office/officeart/2008/layout/TitlePictureLineup#6"/>
    <dgm:cxn modelId="{5F428E20-0382-45D0-9F68-8DDCDDA725D7}" type="presParOf" srcId="{517AC9E4-C7B0-4A71-98FA-72FA03765885}" destId="{31239264-F534-4C37-BEEF-1D03EEB8798A}" srcOrd="2" destOrd="0" presId="urn:microsoft.com/office/officeart/2008/layout/TitlePictureLineup#6"/>
    <dgm:cxn modelId="{68317C88-B28F-4FB9-8EAD-0CBBECB3D701}" type="presParOf" srcId="{517AC9E4-C7B0-4A71-98FA-72FA03765885}" destId="{2B5C3062-7294-46E3-9E1B-762BADCF4B1C}" srcOrd="3" destOrd="0" presId="urn:microsoft.com/office/officeart/2008/layout/TitlePictureLineup#6"/>
    <dgm:cxn modelId="{03F685D8-82EB-471C-B9B3-CBC74A7F744A}" type="presParOf" srcId="{2836CAE5-77F8-4CCE-9CA1-65AF77265D1C}" destId="{6EF90966-2699-4D35-B254-27A8895BE67D}" srcOrd="1" destOrd="0" presId="urn:microsoft.com/office/officeart/2008/layout/TitlePictureLineup#6"/>
    <dgm:cxn modelId="{2552EE21-F26A-47EC-B7E7-1128D2911736}" type="presParOf" srcId="{2836CAE5-77F8-4CCE-9CA1-65AF77265D1C}" destId="{D907DAEC-37C0-49DA-B3D4-2C5D31D90701}" srcOrd="2" destOrd="0" presId="urn:microsoft.com/office/officeart/2008/layout/TitlePictureLineup#6"/>
    <dgm:cxn modelId="{1EF63718-33CB-424B-9FBA-7A6DA5793371}" type="presParOf" srcId="{D907DAEC-37C0-49DA-B3D4-2C5D31D90701}" destId="{7377230E-F639-485E-9C41-932F3D2B8F46}" srcOrd="0" destOrd="0" presId="urn:microsoft.com/office/officeart/2008/layout/TitlePictureLineup#6"/>
    <dgm:cxn modelId="{48AFF58B-D35B-4AA6-B589-3016D822174E}" type="presParOf" srcId="{D907DAEC-37C0-49DA-B3D4-2C5D31D90701}" destId="{7D84DB26-708F-4A12-AB4C-0EB33A12E095}" srcOrd="1" destOrd="0" presId="urn:microsoft.com/office/officeart/2008/layout/TitlePictureLineup#6"/>
    <dgm:cxn modelId="{DCD2F091-23DF-44B1-9B23-DFA5CCAA1A96}" type="presParOf" srcId="{D907DAEC-37C0-49DA-B3D4-2C5D31D90701}" destId="{D433401F-B1FF-49DE-A86D-DB46076D4DCA}" srcOrd="2" destOrd="0" presId="urn:microsoft.com/office/officeart/2008/layout/TitlePictureLineup#6"/>
    <dgm:cxn modelId="{A870D99B-3C04-456A-B470-7495970B1B40}" type="presParOf" srcId="{D907DAEC-37C0-49DA-B3D4-2C5D31D90701}" destId="{93905F42-40C0-4747-9020-00D6855FAB63}" srcOrd="3" destOrd="0" presId="urn:microsoft.com/office/officeart/2008/layout/TitlePictureLineup#6"/>
    <dgm:cxn modelId="{7388EC84-D3A1-4236-A406-07953BB00271}" type="presParOf" srcId="{2836CAE5-77F8-4CCE-9CA1-65AF77265D1C}" destId="{542688E1-DA2B-4159-83D3-6067316FD2F1}" srcOrd="3" destOrd="0" presId="urn:microsoft.com/office/officeart/2008/layout/TitlePictureLineup#6"/>
    <dgm:cxn modelId="{D83BCCE0-29B9-4FBA-A555-BF3078EA42C7}" type="presParOf" srcId="{2836CAE5-77F8-4CCE-9CA1-65AF77265D1C}" destId="{239FF25D-1E47-4647-BBB6-5B73877296C3}" srcOrd="4" destOrd="0" presId="urn:microsoft.com/office/officeart/2008/layout/TitlePictureLineup#6"/>
    <dgm:cxn modelId="{380F98EF-B911-4051-8494-0A2F130DC341}" type="presParOf" srcId="{239FF25D-1E47-4647-BBB6-5B73877296C3}" destId="{3CE64AB3-59B8-4DB0-889B-31A4E90B8C22}" srcOrd="0" destOrd="0" presId="urn:microsoft.com/office/officeart/2008/layout/TitlePictureLineup#6"/>
    <dgm:cxn modelId="{0C39C9DA-79D7-4956-A1B4-751FE9BF956B}" type="presParOf" srcId="{239FF25D-1E47-4647-BBB6-5B73877296C3}" destId="{57B4EED8-C4B4-406D-83F0-CEC660F3BC3D}" srcOrd="1" destOrd="0" presId="urn:microsoft.com/office/officeart/2008/layout/TitlePictureLineup#6"/>
    <dgm:cxn modelId="{41F07115-4D9A-4BFF-8E5E-AAB632E585F3}" type="presParOf" srcId="{239FF25D-1E47-4647-BBB6-5B73877296C3}" destId="{6D0FCE57-9FCD-4E85-8D0E-7442FF80D0BB}" srcOrd="2" destOrd="0" presId="urn:microsoft.com/office/officeart/2008/layout/TitlePictureLineup#6"/>
    <dgm:cxn modelId="{FC0B5BC3-9A03-472A-BC96-31D11E68BE0C}" type="presParOf" srcId="{239FF25D-1E47-4647-BBB6-5B73877296C3}" destId="{D0091478-ED90-49BF-9F21-25B3F07E86F4}" srcOrd="3" destOrd="0" presId="urn:microsoft.com/office/officeart/2008/layout/TitlePictureLineup#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1D4DA9-465C-461B-BCD0-E1E3297570FE}" type="doc">
      <dgm:prSet loTypeId="urn:microsoft.com/office/officeart/2005/8/layout/hList1" loCatId="list" qsTypeId="urn:microsoft.com/office/officeart/2005/8/quickstyle/simple1#10" qsCatId="simple" csTypeId="urn:microsoft.com/office/officeart/2005/8/colors/accent1_2#8" csCatId="accent1" phldr="1"/>
      <dgm:spPr/>
      <dgm:t>
        <a:bodyPr/>
        <a:lstStyle/>
        <a:p>
          <a:endParaRPr lang="en-IN"/>
        </a:p>
      </dgm:t>
    </dgm:pt>
    <dgm:pt modelId="{EAA825C1-A014-4DB9-A55E-9A4FA82F94F0}">
      <dgm:prSet phldrT="[Text]"/>
      <dgm:spPr/>
      <dgm:t>
        <a:bodyPr/>
        <a:lstStyle/>
        <a:p>
          <a:r>
            <a:rPr lang="en-IN" dirty="0"/>
            <a:t>Solid bio-waste</a:t>
          </a:r>
        </a:p>
      </dgm:t>
    </dgm:pt>
    <dgm:pt modelId="{586604B8-BAB0-46D6-ADF6-748258A4D65C}" type="parTrans" cxnId="{39B54FB1-1FEC-4274-A463-CDF2A0867B11}">
      <dgm:prSet/>
      <dgm:spPr/>
      <dgm:t>
        <a:bodyPr/>
        <a:lstStyle/>
        <a:p>
          <a:endParaRPr lang="en-IN"/>
        </a:p>
      </dgm:t>
    </dgm:pt>
    <dgm:pt modelId="{5305171F-6442-4FA8-81A5-10DF18968602}" type="sibTrans" cxnId="{39B54FB1-1FEC-4274-A463-CDF2A0867B11}">
      <dgm:prSet/>
      <dgm:spPr/>
      <dgm:t>
        <a:bodyPr/>
        <a:lstStyle/>
        <a:p>
          <a:endParaRPr lang="en-IN"/>
        </a:p>
      </dgm:t>
    </dgm:pt>
    <dgm:pt modelId="{9B0DA321-B8E5-4E93-B53D-143710651A37}">
      <dgm:prSet phldrT="[Text]"/>
      <dgm:spPr/>
      <dgm:t>
        <a:bodyPr/>
        <a:lstStyle/>
        <a:p>
          <a:r>
            <a:rPr lang="en-US" dirty="0"/>
            <a:t>Napkins, blood-stained wipes, etc. </a:t>
          </a:r>
          <a:endParaRPr lang="en-IN" dirty="0"/>
        </a:p>
      </dgm:t>
    </dgm:pt>
    <dgm:pt modelId="{B53D7ECC-5024-4DFF-82EE-3E8D86B4EA86}" type="parTrans" cxnId="{EB93AD43-0C79-4F98-B52D-D3DEA47B7B73}">
      <dgm:prSet/>
      <dgm:spPr/>
      <dgm:t>
        <a:bodyPr/>
        <a:lstStyle/>
        <a:p>
          <a:endParaRPr lang="en-IN"/>
        </a:p>
      </dgm:t>
    </dgm:pt>
    <dgm:pt modelId="{A16FA23C-9C7E-4F1F-875F-C40D363EC7E4}" type="sibTrans" cxnId="{EB93AD43-0C79-4F98-B52D-D3DEA47B7B73}">
      <dgm:prSet/>
      <dgm:spPr/>
      <dgm:t>
        <a:bodyPr/>
        <a:lstStyle/>
        <a:p>
          <a:endParaRPr lang="en-IN"/>
        </a:p>
      </dgm:t>
    </dgm:pt>
    <dgm:pt modelId="{D812629E-D231-40A0-B238-A6340F76CD20}">
      <dgm:prSet phldrT="[Text]"/>
      <dgm:spPr/>
      <dgm:t>
        <a:bodyPr/>
        <a:lstStyle/>
        <a:p>
          <a:r>
            <a:rPr lang="en-IN" dirty="0"/>
            <a:t>Same as sanitary waste</a:t>
          </a:r>
        </a:p>
      </dgm:t>
    </dgm:pt>
    <dgm:pt modelId="{66AD3B3D-8538-4E24-996D-54CC3EF4F370}" type="parTrans" cxnId="{4BFF56AF-A799-4D81-A7B8-CA0242540F2C}">
      <dgm:prSet/>
      <dgm:spPr/>
      <dgm:t>
        <a:bodyPr/>
        <a:lstStyle/>
        <a:p>
          <a:endParaRPr lang="en-IN"/>
        </a:p>
      </dgm:t>
    </dgm:pt>
    <dgm:pt modelId="{15E1BA85-5E62-45B7-9048-71E51DCB4A55}" type="sibTrans" cxnId="{4BFF56AF-A799-4D81-A7B8-CA0242540F2C}">
      <dgm:prSet/>
      <dgm:spPr/>
      <dgm:t>
        <a:bodyPr/>
        <a:lstStyle/>
        <a:p>
          <a:endParaRPr lang="en-IN"/>
        </a:p>
      </dgm:t>
    </dgm:pt>
    <dgm:pt modelId="{A9D87D84-2C8C-496E-B7DE-96F745C15044}">
      <dgm:prSet phldrT="[Text]"/>
      <dgm:spPr/>
      <dgm:t>
        <a:bodyPr/>
        <a:lstStyle/>
        <a:p>
          <a:r>
            <a:rPr lang="en-IN" dirty="0"/>
            <a:t>Sharps</a:t>
          </a:r>
        </a:p>
      </dgm:t>
    </dgm:pt>
    <dgm:pt modelId="{1185AB9B-EF41-4C52-B2DA-275242AE4C96}" type="parTrans" cxnId="{3596D6F1-F1B3-4D83-B8FD-D22A0C902424}">
      <dgm:prSet/>
      <dgm:spPr/>
      <dgm:t>
        <a:bodyPr/>
        <a:lstStyle/>
        <a:p>
          <a:endParaRPr lang="en-IN"/>
        </a:p>
      </dgm:t>
    </dgm:pt>
    <dgm:pt modelId="{A9A33AF0-E228-4915-84C6-F2BB7089B51D}" type="sibTrans" cxnId="{3596D6F1-F1B3-4D83-B8FD-D22A0C902424}">
      <dgm:prSet/>
      <dgm:spPr/>
      <dgm:t>
        <a:bodyPr/>
        <a:lstStyle/>
        <a:p>
          <a:endParaRPr lang="en-IN"/>
        </a:p>
      </dgm:t>
    </dgm:pt>
    <dgm:pt modelId="{5E80BAED-A020-46D8-9CE5-A97D7DB05D2B}">
      <dgm:prSet phldrT="[Text]"/>
      <dgm:spPr/>
      <dgm:t>
        <a:bodyPr/>
        <a:lstStyle/>
        <a:p>
          <a:r>
            <a:rPr lang="en-IN" dirty="0"/>
            <a:t>Syringes, needles, etc.</a:t>
          </a:r>
        </a:p>
      </dgm:t>
    </dgm:pt>
    <dgm:pt modelId="{546FA8F0-83F1-4A8B-8631-A7E6D07D3478}" type="parTrans" cxnId="{33F4774F-9DE7-4F65-BF8F-FC89BE304C7E}">
      <dgm:prSet/>
      <dgm:spPr/>
      <dgm:t>
        <a:bodyPr/>
        <a:lstStyle/>
        <a:p>
          <a:endParaRPr lang="en-IN"/>
        </a:p>
      </dgm:t>
    </dgm:pt>
    <dgm:pt modelId="{516FCDB1-148A-460D-ACF5-F2A09C83E551}" type="sibTrans" cxnId="{33F4774F-9DE7-4F65-BF8F-FC89BE304C7E}">
      <dgm:prSet/>
      <dgm:spPr/>
      <dgm:t>
        <a:bodyPr/>
        <a:lstStyle/>
        <a:p>
          <a:endParaRPr lang="en-IN"/>
        </a:p>
      </dgm:t>
    </dgm:pt>
    <dgm:pt modelId="{B0446D8A-79DE-48E0-8416-B6FF7534C232}">
      <dgm:prSet phldrT="[Text]"/>
      <dgm:spPr/>
      <dgm:t>
        <a:bodyPr/>
        <a:lstStyle/>
        <a:p>
          <a:r>
            <a:rPr lang="en-IN" dirty="0"/>
            <a:t>Sharp boxed labelled bio-waste</a:t>
          </a:r>
        </a:p>
      </dgm:t>
    </dgm:pt>
    <dgm:pt modelId="{590377B4-E2BD-4BE1-A654-69409F31877A}" type="parTrans" cxnId="{5077B504-4EF6-4C4C-8C00-0EC2B58C1AB0}">
      <dgm:prSet/>
      <dgm:spPr/>
      <dgm:t>
        <a:bodyPr/>
        <a:lstStyle/>
        <a:p>
          <a:endParaRPr lang="en-IN"/>
        </a:p>
      </dgm:t>
    </dgm:pt>
    <dgm:pt modelId="{4CE1193B-4CCC-4E2C-B2DA-CDB1206A60C7}" type="sibTrans" cxnId="{5077B504-4EF6-4C4C-8C00-0EC2B58C1AB0}">
      <dgm:prSet/>
      <dgm:spPr/>
      <dgm:t>
        <a:bodyPr/>
        <a:lstStyle/>
        <a:p>
          <a:endParaRPr lang="en-IN"/>
        </a:p>
      </dgm:t>
    </dgm:pt>
    <dgm:pt modelId="{4FC3D5C3-9A51-4131-8FE8-90DF3D37A877}">
      <dgm:prSet phldrT="[Text]"/>
      <dgm:spPr/>
      <dgm:t>
        <a:bodyPr/>
        <a:lstStyle/>
        <a:p>
          <a:r>
            <a:rPr lang="en-IN" dirty="0"/>
            <a:t>Wet waste</a:t>
          </a:r>
        </a:p>
      </dgm:t>
    </dgm:pt>
    <dgm:pt modelId="{E2385954-3CD7-4DDD-9121-7E01D22E5DDC}" type="parTrans" cxnId="{2113AAC6-F987-419D-AE5E-60F7A4D5DC56}">
      <dgm:prSet/>
      <dgm:spPr/>
      <dgm:t>
        <a:bodyPr/>
        <a:lstStyle/>
        <a:p>
          <a:endParaRPr lang="en-IN"/>
        </a:p>
      </dgm:t>
    </dgm:pt>
    <dgm:pt modelId="{8E037E23-4CF4-47D4-9F7B-0B197B02976D}" type="sibTrans" cxnId="{2113AAC6-F987-419D-AE5E-60F7A4D5DC56}">
      <dgm:prSet/>
      <dgm:spPr/>
      <dgm:t>
        <a:bodyPr/>
        <a:lstStyle/>
        <a:p>
          <a:endParaRPr lang="en-IN"/>
        </a:p>
      </dgm:t>
    </dgm:pt>
    <dgm:pt modelId="{EFAB32FE-DEDA-4C89-AF8B-C32FD19C5329}">
      <dgm:prSet phldrT="[Text]"/>
      <dgm:spPr/>
      <dgm:t>
        <a:bodyPr/>
        <a:lstStyle/>
        <a:p>
          <a:r>
            <a:rPr lang="en-US" dirty="0"/>
            <a:t>Blood or tissue/bacteria cultures</a:t>
          </a:r>
          <a:endParaRPr lang="en-IN" dirty="0"/>
        </a:p>
      </dgm:t>
    </dgm:pt>
    <dgm:pt modelId="{600D42AF-D0FF-49D6-967A-5C248E1647AE}" type="parTrans" cxnId="{C08A8E69-36AF-4C84-844C-42BA26CADD77}">
      <dgm:prSet/>
      <dgm:spPr/>
      <dgm:t>
        <a:bodyPr/>
        <a:lstStyle/>
        <a:p>
          <a:endParaRPr lang="en-IN"/>
        </a:p>
      </dgm:t>
    </dgm:pt>
    <dgm:pt modelId="{688B8DED-57E4-4432-8EEC-7E08B64382CC}" type="sibTrans" cxnId="{C08A8E69-36AF-4C84-844C-42BA26CADD77}">
      <dgm:prSet/>
      <dgm:spPr/>
      <dgm:t>
        <a:bodyPr/>
        <a:lstStyle/>
        <a:p>
          <a:endParaRPr lang="en-IN"/>
        </a:p>
      </dgm:t>
    </dgm:pt>
    <dgm:pt modelId="{5F616649-93C8-4E50-AA21-D3AF284E2BF3}">
      <dgm:prSet phldrT="[Text]"/>
      <dgm:spPr/>
      <dgm:t>
        <a:bodyPr/>
        <a:lstStyle/>
        <a:p>
          <a:r>
            <a:rPr lang="en-US" dirty="0"/>
            <a:t>Diluted with 0.5% sodium hypochlorite solution &amp; disposed down the drain</a:t>
          </a:r>
          <a:endParaRPr lang="en-IN" dirty="0"/>
        </a:p>
      </dgm:t>
    </dgm:pt>
    <dgm:pt modelId="{72C44354-0FD6-4C9D-8878-EA5525C7DB9F}" type="parTrans" cxnId="{B53389AB-6989-42EB-87E8-E9CC8E4593C4}">
      <dgm:prSet/>
      <dgm:spPr/>
      <dgm:t>
        <a:bodyPr/>
        <a:lstStyle/>
        <a:p>
          <a:endParaRPr lang="en-IN"/>
        </a:p>
      </dgm:t>
    </dgm:pt>
    <dgm:pt modelId="{857EFD11-BEDB-4DF6-9787-35FFE2B2B346}" type="sibTrans" cxnId="{B53389AB-6989-42EB-87E8-E9CC8E4593C4}">
      <dgm:prSet/>
      <dgm:spPr/>
      <dgm:t>
        <a:bodyPr/>
        <a:lstStyle/>
        <a:p>
          <a:endParaRPr lang="en-IN"/>
        </a:p>
      </dgm:t>
    </dgm:pt>
    <dgm:pt modelId="{44B5A09B-CA6D-4879-891C-61EEBA22E5EB}">
      <dgm:prSet phldrT="[Text]"/>
      <dgm:spPr/>
      <dgm:t>
        <a:bodyPr/>
        <a:lstStyle/>
        <a:p>
          <a:r>
            <a:rPr lang="en-IN" dirty="0"/>
            <a:t>Carcasses</a:t>
          </a:r>
        </a:p>
      </dgm:t>
    </dgm:pt>
    <dgm:pt modelId="{5F1CC6BC-5F54-4398-BFB4-141C6B3472E0}" type="parTrans" cxnId="{1B3B713D-E28A-4E3F-BC76-701F1D682CD1}">
      <dgm:prSet/>
      <dgm:spPr/>
      <dgm:t>
        <a:bodyPr/>
        <a:lstStyle/>
        <a:p>
          <a:endParaRPr lang="en-IN"/>
        </a:p>
      </dgm:t>
    </dgm:pt>
    <dgm:pt modelId="{F878D1E7-738D-41D2-84BB-63DEFF3CA6EE}" type="sibTrans" cxnId="{1B3B713D-E28A-4E3F-BC76-701F1D682CD1}">
      <dgm:prSet/>
      <dgm:spPr/>
      <dgm:t>
        <a:bodyPr/>
        <a:lstStyle/>
        <a:p>
          <a:endParaRPr lang="en-IN"/>
        </a:p>
      </dgm:t>
    </dgm:pt>
    <dgm:pt modelId="{6384FBDA-6236-4A57-8C5E-75DB9595C8BC}">
      <dgm:prSet phldrT="[Text]"/>
      <dgm:spPr/>
      <dgm:t>
        <a:bodyPr/>
        <a:lstStyle/>
        <a:p>
          <a:r>
            <a:rPr lang="en-US" dirty="0"/>
            <a:t>Dead rats, animals, etc.</a:t>
          </a:r>
          <a:endParaRPr lang="en-IN" dirty="0"/>
        </a:p>
      </dgm:t>
    </dgm:pt>
    <dgm:pt modelId="{60F77B66-D919-42AD-B54E-AF2B2D43E938}" type="parTrans" cxnId="{31C32DE8-8464-4B62-B697-400B2CFF81D6}">
      <dgm:prSet/>
      <dgm:spPr/>
      <dgm:t>
        <a:bodyPr/>
        <a:lstStyle/>
        <a:p>
          <a:endParaRPr lang="en-IN"/>
        </a:p>
      </dgm:t>
    </dgm:pt>
    <dgm:pt modelId="{3E085D3B-6951-4175-AD4D-1EDA38F3E099}" type="sibTrans" cxnId="{31C32DE8-8464-4B62-B697-400B2CFF81D6}">
      <dgm:prSet/>
      <dgm:spPr/>
      <dgm:t>
        <a:bodyPr/>
        <a:lstStyle/>
        <a:p>
          <a:endParaRPr lang="en-IN"/>
        </a:p>
      </dgm:t>
    </dgm:pt>
    <dgm:pt modelId="{443D09E6-4675-42EF-A892-5ED4648ED32A}">
      <dgm:prSet phldrT="[Text]"/>
      <dgm:spPr/>
      <dgm:t>
        <a:bodyPr/>
        <a:lstStyle/>
        <a:p>
          <a:r>
            <a:rPr lang="en-US" dirty="0"/>
            <a:t>Store in dedicated freezers</a:t>
          </a:r>
          <a:endParaRPr lang="en-IN" dirty="0"/>
        </a:p>
      </dgm:t>
    </dgm:pt>
    <dgm:pt modelId="{D9DD39F2-F053-43EC-9D46-C83F3F80AC82}" type="parTrans" cxnId="{1A5B4295-3CC2-4241-9319-15250CE0B4C6}">
      <dgm:prSet/>
      <dgm:spPr/>
      <dgm:t>
        <a:bodyPr/>
        <a:lstStyle/>
        <a:p>
          <a:endParaRPr lang="en-IN"/>
        </a:p>
      </dgm:t>
    </dgm:pt>
    <dgm:pt modelId="{65F51F57-D8BC-45ED-886A-EFCF5FEF9030}" type="sibTrans" cxnId="{1A5B4295-3CC2-4241-9319-15250CE0B4C6}">
      <dgm:prSet/>
      <dgm:spPr/>
      <dgm:t>
        <a:bodyPr/>
        <a:lstStyle/>
        <a:p>
          <a:endParaRPr lang="en-IN"/>
        </a:p>
      </dgm:t>
    </dgm:pt>
    <dgm:pt modelId="{CCDD6CDD-00A7-4A93-993E-AFC8F4098001}">
      <dgm:prSet phldrT="[Text]"/>
      <dgm:spPr/>
      <dgm:t>
        <a:bodyPr/>
        <a:lstStyle/>
        <a:p>
          <a:r>
            <a:rPr lang="en-IN" dirty="0"/>
            <a:t>Dispose separately</a:t>
          </a:r>
        </a:p>
      </dgm:t>
    </dgm:pt>
    <dgm:pt modelId="{51F90180-4E7D-48B3-A5D7-0C9560EBC9BB}" type="parTrans" cxnId="{F7240A3A-DDD9-449C-8873-CAB7A847ED06}">
      <dgm:prSet/>
      <dgm:spPr/>
      <dgm:t>
        <a:bodyPr/>
        <a:lstStyle/>
        <a:p>
          <a:endParaRPr lang="en-IN"/>
        </a:p>
      </dgm:t>
    </dgm:pt>
    <dgm:pt modelId="{11515920-1AD2-401F-97CF-1E8C2792ABA9}" type="sibTrans" cxnId="{F7240A3A-DDD9-449C-8873-CAB7A847ED06}">
      <dgm:prSet/>
      <dgm:spPr/>
      <dgm:t>
        <a:bodyPr/>
        <a:lstStyle/>
        <a:p>
          <a:endParaRPr lang="en-IN"/>
        </a:p>
      </dgm:t>
    </dgm:pt>
    <dgm:pt modelId="{BEFB9EFF-53A8-41A5-98FB-61BE3310106A}" type="pres">
      <dgm:prSet presAssocID="{C41D4DA9-465C-461B-BCD0-E1E3297570FE}" presName="Name0" presStyleCnt="0">
        <dgm:presLayoutVars>
          <dgm:dir/>
          <dgm:animLvl val="lvl"/>
          <dgm:resizeHandles val="exact"/>
        </dgm:presLayoutVars>
      </dgm:prSet>
      <dgm:spPr/>
      <dgm:t>
        <a:bodyPr/>
        <a:lstStyle/>
        <a:p>
          <a:endParaRPr lang="en-US"/>
        </a:p>
      </dgm:t>
    </dgm:pt>
    <dgm:pt modelId="{025CEF95-980E-46CF-A794-FADACC8FE7C8}" type="pres">
      <dgm:prSet presAssocID="{EAA825C1-A014-4DB9-A55E-9A4FA82F94F0}" presName="composite" presStyleCnt="0"/>
      <dgm:spPr/>
    </dgm:pt>
    <dgm:pt modelId="{0B989991-A829-4D01-BD7A-46EF8A392EBA}" type="pres">
      <dgm:prSet presAssocID="{EAA825C1-A014-4DB9-A55E-9A4FA82F94F0}" presName="parTx" presStyleLbl="alignNode1" presStyleIdx="0" presStyleCnt="4">
        <dgm:presLayoutVars>
          <dgm:chMax val="0"/>
          <dgm:chPref val="0"/>
          <dgm:bulletEnabled val="1"/>
        </dgm:presLayoutVars>
      </dgm:prSet>
      <dgm:spPr/>
      <dgm:t>
        <a:bodyPr/>
        <a:lstStyle/>
        <a:p>
          <a:endParaRPr lang="en-US"/>
        </a:p>
      </dgm:t>
    </dgm:pt>
    <dgm:pt modelId="{9CE43944-F95F-4548-B40A-751F11078F88}" type="pres">
      <dgm:prSet presAssocID="{EAA825C1-A014-4DB9-A55E-9A4FA82F94F0}" presName="desTx" presStyleLbl="alignAccFollowNode1" presStyleIdx="0" presStyleCnt="4">
        <dgm:presLayoutVars>
          <dgm:bulletEnabled val="1"/>
        </dgm:presLayoutVars>
      </dgm:prSet>
      <dgm:spPr/>
      <dgm:t>
        <a:bodyPr/>
        <a:lstStyle/>
        <a:p>
          <a:endParaRPr lang="en-US"/>
        </a:p>
      </dgm:t>
    </dgm:pt>
    <dgm:pt modelId="{359A801B-B627-4B90-91B7-D4284943CFA8}" type="pres">
      <dgm:prSet presAssocID="{5305171F-6442-4FA8-81A5-10DF18968602}" presName="space" presStyleCnt="0"/>
      <dgm:spPr/>
    </dgm:pt>
    <dgm:pt modelId="{774FC1FA-DB94-4C6A-9F6E-748B3E3BA569}" type="pres">
      <dgm:prSet presAssocID="{A9D87D84-2C8C-496E-B7DE-96F745C15044}" presName="composite" presStyleCnt="0"/>
      <dgm:spPr/>
    </dgm:pt>
    <dgm:pt modelId="{294CDD7C-801D-4E5B-B13F-0AAA36B3FD33}" type="pres">
      <dgm:prSet presAssocID="{A9D87D84-2C8C-496E-B7DE-96F745C15044}" presName="parTx" presStyleLbl="alignNode1" presStyleIdx="1" presStyleCnt="4">
        <dgm:presLayoutVars>
          <dgm:chMax val="0"/>
          <dgm:chPref val="0"/>
          <dgm:bulletEnabled val="1"/>
        </dgm:presLayoutVars>
      </dgm:prSet>
      <dgm:spPr/>
      <dgm:t>
        <a:bodyPr/>
        <a:lstStyle/>
        <a:p>
          <a:endParaRPr lang="en-US"/>
        </a:p>
      </dgm:t>
    </dgm:pt>
    <dgm:pt modelId="{8660A717-B3FE-406D-8866-FB97432C40AF}" type="pres">
      <dgm:prSet presAssocID="{A9D87D84-2C8C-496E-B7DE-96F745C15044}" presName="desTx" presStyleLbl="alignAccFollowNode1" presStyleIdx="1" presStyleCnt="4">
        <dgm:presLayoutVars>
          <dgm:bulletEnabled val="1"/>
        </dgm:presLayoutVars>
      </dgm:prSet>
      <dgm:spPr/>
      <dgm:t>
        <a:bodyPr/>
        <a:lstStyle/>
        <a:p>
          <a:endParaRPr lang="en-US"/>
        </a:p>
      </dgm:t>
    </dgm:pt>
    <dgm:pt modelId="{E705AF5E-086F-4762-AB11-D324CD5062A5}" type="pres">
      <dgm:prSet presAssocID="{A9A33AF0-E228-4915-84C6-F2BB7089B51D}" presName="space" presStyleCnt="0"/>
      <dgm:spPr/>
    </dgm:pt>
    <dgm:pt modelId="{8AD4915C-BA07-4506-9E74-DEC8BFA1E57A}" type="pres">
      <dgm:prSet presAssocID="{4FC3D5C3-9A51-4131-8FE8-90DF3D37A877}" presName="composite" presStyleCnt="0"/>
      <dgm:spPr/>
    </dgm:pt>
    <dgm:pt modelId="{8D120870-2B5A-474C-A186-BD404239ABC4}" type="pres">
      <dgm:prSet presAssocID="{4FC3D5C3-9A51-4131-8FE8-90DF3D37A877}" presName="parTx" presStyleLbl="alignNode1" presStyleIdx="2" presStyleCnt="4">
        <dgm:presLayoutVars>
          <dgm:chMax val="0"/>
          <dgm:chPref val="0"/>
          <dgm:bulletEnabled val="1"/>
        </dgm:presLayoutVars>
      </dgm:prSet>
      <dgm:spPr/>
      <dgm:t>
        <a:bodyPr/>
        <a:lstStyle/>
        <a:p>
          <a:endParaRPr lang="en-US"/>
        </a:p>
      </dgm:t>
    </dgm:pt>
    <dgm:pt modelId="{449E3952-2279-4659-A7D8-0A93D0FB2D7E}" type="pres">
      <dgm:prSet presAssocID="{4FC3D5C3-9A51-4131-8FE8-90DF3D37A877}" presName="desTx" presStyleLbl="alignAccFollowNode1" presStyleIdx="2" presStyleCnt="4">
        <dgm:presLayoutVars>
          <dgm:bulletEnabled val="1"/>
        </dgm:presLayoutVars>
      </dgm:prSet>
      <dgm:spPr/>
      <dgm:t>
        <a:bodyPr/>
        <a:lstStyle/>
        <a:p>
          <a:endParaRPr lang="en-US"/>
        </a:p>
      </dgm:t>
    </dgm:pt>
    <dgm:pt modelId="{FBC2DB16-EB6D-4A29-9686-4FB14E107FD3}" type="pres">
      <dgm:prSet presAssocID="{8E037E23-4CF4-47D4-9F7B-0B197B02976D}" presName="space" presStyleCnt="0"/>
      <dgm:spPr/>
    </dgm:pt>
    <dgm:pt modelId="{FD1C6726-901B-4676-83E7-3619843A1F3C}" type="pres">
      <dgm:prSet presAssocID="{44B5A09B-CA6D-4879-891C-61EEBA22E5EB}" presName="composite" presStyleCnt="0"/>
      <dgm:spPr/>
    </dgm:pt>
    <dgm:pt modelId="{A518F538-FC03-4E22-8900-B3C84B9B0071}" type="pres">
      <dgm:prSet presAssocID="{44B5A09B-CA6D-4879-891C-61EEBA22E5EB}" presName="parTx" presStyleLbl="alignNode1" presStyleIdx="3" presStyleCnt="4">
        <dgm:presLayoutVars>
          <dgm:chMax val="0"/>
          <dgm:chPref val="0"/>
          <dgm:bulletEnabled val="1"/>
        </dgm:presLayoutVars>
      </dgm:prSet>
      <dgm:spPr/>
      <dgm:t>
        <a:bodyPr/>
        <a:lstStyle/>
        <a:p>
          <a:endParaRPr lang="en-US"/>
        </a:p>
      </dgm:t>
    </dgm:pt>
    <dgm:pt modelId="{55F53B11-39E1-4479-8C83-3EED8389CCD0}" type="pres">
      <dgm:prSet presAssocID="{44B5A09B-CA6D-4879-891C-61EEBA22E5EB}" presName="desTx" presStyleLbl="alignAccFollowNode1" presStyleIdx="3" presStyleCnt="4">
        <dgm:presLayoutVars>
          <dgm:bulletEnabled val="1"/>
        </dgm:presLayoutVars>
      </dgm:prSet>
      <dgm:spPr/>
      <dgm:t>
        <a:bodyPr/>
        <a:lstStyle/>
        <a:p>
          <a:endParaRPr lang="en-US"/>
        </a:p>
      </dgm:t>
    </dgm:pt>
  </dgm:ptLst>
  <dgm:cxnLst>
    <dgm:cxn modelId="{53C7069B-B304-44F8-A536-539AE6E56ADC}" type="presOf" srcId="{6384FBDA-6236-4A57-8C5E-75DB9595C8BC}" destId="{55F53B11-39E1-4479-8C83-3EED8389CCD0}" srcOrd="0" destOrd="0" presId="urn:microsoft.com/office/officeart/2005/8/layout/hList1"/>
    <dgm:cxn modelId="{C08A8E69-36AF-4C84-844C-42BA26CADD77}" srcId="{4FC3D5C3-9A51-4131-8FE8-90DF3D37A877}" destId="{EFAB32FE-DEDA-4C89-AF8B-C32FD19C5329}" srcOrd="0" destOrd="0" parTransId="{600D42AF-D0FF-49D6-967A-5C248E1647AE}" sibTransId="{688B8DED-57E4-4432-8EEC-7E08B64382CC}"/>
    <dgm:cxn modelId="{B53389AB-6989-42EB-87E8-E9CC8E4593C4}" srcId="{4FC3D5C3-9A51-4131-8FE8-90DF3D37A877}" destId="{5F616649-93C8-4E50-AA21-D3AF284E2BF3}" srcOrd="1" destOrd="0" parTransId="{72C44354-0FD6-4C9D-8878-EA5525C7DB9F}" sibTransId="{857EFD11-BEDB-4DF6-9787-35FFE2B2B346}"/>
    <dgm:cxn modelId="{F2CF5C4A-BC70-4976-80B4-602B7A49F491}" type="presOf" srcId="{9B0DA321-B8E5-4E93-B53D-143710651A37}" destId="{9CE43944-F95F-4548-B40A-751F11078F88}" srcOrd="0" destOrd="0" presId="urn:microsoft.com/office/officeart/2005/8/layout/hList1"/>
    <dgm:cxn modelId="{31C32DE8-8464-4B62-B697-400B2CFF81D6}" srcId="{44B5A09B-CA6D-4879-891C-61EEBA22E5EB}" destId="{6384FBDA-6236-4A57-8C5E-75DB9595C8BC}" srcOrd="0" destOrd="0" parTransId="{60F77B66-D919-42AD-B54E-AF2B2D43E938}" sibTransId="{3E085D3B-6951-4175-AD4D-1EDA38F3E099}"/>
    <dgm:cxn modelId="{0E13A0BA-CE7C-4ABB-B48F-564F789110BB}" type="presOf" srcId="{5E80BAED-A020-46D8-9CE5-A97D7DB05D2B}" destId="{8660A717-B3FE-406D-8866-FB97432C40AF}" srcOrd="0" destOrd="0" presId="urn:microsoft.com/office/officeart/2005/8/layout/hList1"/>
    <dgm:cxn modelId="{D7D91494-9259-4811-8B0A-AFD6F36A1181}" type="presOf" srcId="{D812629E-D231-40A0-B238-A6340F76CD20}" destId="{9CE43944-F95F-4548-B40A-751F11078F88}" srcOrd="0" destOrd="1" presId="urn:microsoft.com/office/officeart/2005/8/layout/hList1"/>
    <dgm:cxn modelId="{5077B504-4EF6-4C4C-8C00-0EC2B58C1AB0}" srcId="{A9D87D84-2C8C-496E-B7DE-96F745C15044}" destId="{B0446D8A-79DE-48E0-8416-B6FF7534C232}" srcOrd="1" destOrd="0" parTransId="{590377B4-E2BD-4BE1-A654-69409F31877A}" sibTransId="{4CE1193B-4CCC-4E2C-B2DA-CDB1206A60C7}"/>
    <dgm:cxn modelId="{39B54FB1-1FEC-4274-A463-CDF2A0867B11}" srcId="{C41D4DA9-465C-461B-BCD0-E1E3297570FE}" destId="{EAA825C1-A014-4DB9-A55E-9A4FA82F94F0}" srcOrd="0" destOrd="0" parTransId="{586604B8-BAB0-46D6-ADF6-748258A4D65C}" sibTransId="{5305171F-6442-4FA8-81A5-10DF18968602}"/>
    <dgm:cxn modelId="{C119D462-C023-46D5-BF87-47D5DFED5482}" type="presOf" srcId="{C41D4DA9-465C-461B-BCD0-E1E3297570FE}" destId="{BEFB9EFF-53A8-41A5-98FB-61BE3310106A}" srcOrd="0" destOrd="0" presId="urn:microsoft.com/office/officeart/2005/8/layout/hList1"/>
    <dgm:cxn modelId="{2113AAC6-F987-419D-AE5E-60F7A4D5DC56}" srcId="{C41D4DA9-465C-461B-BCD0-E1E3297570FE}" destId="{4FC3D5C3-9A51-4131-8FE8-90DF3D37A877}" srcOrd="2" destOrd="0" parTransId="{E2385954-3CD7-4DDD-9121-7E01D22E5DDC}" sibTransId="{8E037E23-4CF4-47D4-9F7B-0B197B02976D}"/>
    <dgm:cxn modelId="{875CA69D-FB57-40F7-8F51-49DFA9A43725}" type="presOf" srcId="{5F616649-93C8-4E50-AA21-D3AF284E2BF3}" destId="{449E3952-2279-4659-A7D8-0A93D0FB2D7E}" srcOrd="0" destOrd="1" presId="urn:microsoft.com/office/officeart/2005/8/layout/hList1"/>
    <dgm:cxn modelId="{EB93AD43-0C79-4F98-B52D-D3DEA47B7B73}" srcId="{EAA825C1-A014-4DB9-A55E-9A4FA82F94F0}" destId="{9B0DA321-B8E5-4E93-B53D-143710651A37}" srcOrd="0" destOrd="0" parTransId="{B53D7ECC-5024-4DFF-82EE-3E8D86B4EA86}" sibTransId="{A16FA23C-9C7E-4F1F-875F-C40D363EC7E4}"/>
    <dgm:cxn modelId="{3EA20B30-2903-4AF4-AA9A-D5BBA4C1320B}" type="presOf" srcId="{CCDD6CDD-00A7-4A93-993E-AFC8F4098001}" destId="{55F53B11-39E1-4479-8C83-3EED8389CCD0}" srcOrd="0" destOrd="2" presId="urn:microsoft.com/office/officeart/2005/8/layout/hList1"/>
    <dgm:cxn modelId="{3596D6F1-F1B3-4D83-B8FD-D22A0C902424}" srcId="{C41D4DA9-465C-461B-BCD0-E1E3297570FE}" destId="{A9D87D84-2C8C-496E-B7DE-96F745C15044}" srcOrd="1" destOrd="0" parTransId="{1185AB9B-EF41-4C52-B2DA-275242AE4C96}" sibTransId="{A9A33AF0-E228-4915-84C6-F2BB7089B51D}"/>
    <dgm:cxn modelId="{33F4774F-9DE7-4F65-BF8F-FC89BE304C7E}" srcId="{A9D87D84-2C8C-496E-B7DE-96F745C15044}" destId="{5E80BAED-A020-46D8-9CE5-A97D7DB05D2B}" srcOrd="0" destOrd="0" parTransId="{546FA8F0-83F1-4A8B-8631-A7E6D07D3478}" sibTransId="{516FCDB1-148A-460D-ACF5-F2A09C83E551}"/>
    <dgm:cxn modelId="{5D5DD4F8-0F54-4402-81C6-11F4A5E08F2A}" type="presOf" srcId="{443D09E6-4675-42EF-A892-5ED4648ED32A}" destId="{55F53B11-39E1-4479-8C83-3EED8389CCD0}" srcOrd="0" destOrd="1" presId="urn:microsoft.com/office/officeart/2005/8/layout/hList1"/>
    <dgm:cxn modelId="{5A0CA4B8-7450-4698-B03A-12052CBE7A0C}" type="presOf" srcId="{A9D87D84-2C8C-496E-B7DE-96F745C15044}" destId="{294CDD7C-801D-4E5B-B13F-0AAA36B3FD33}" srcOrd="0" destOrd="0" presId="urn:microsoft.com/office/officeart/2005/8/layout/hList1"/>
    <dgm:cxn modelId="{361BA879-EAB1-4245-908D-98504A296216}" type="presOf" srcId="{B0446D8A-79DE-48E0-8416-B6FF7534C232}" destId="{8660A717-B3FE-406D-8866-FB97432C40AF}" srcOrd="0" destOrd="1" presId="urn:microsoft.com/office/officeart/2005/8/layout/hList1"/>
    <dgm:cxn modelId="{1B3B713D-E28A-4E3F-BC76-701F1D682CD1}" srcId="{C41D4DA9-465C-461B-BCD0-E1E3297570FE}" destId="{44B5A09B-CA6D-4879-891C-61EEBA22E5EB}" srcOrd="3" destOrd="0" parTransId="{5F1CC6BC-5F54-4398-BFB4-141C6B3472E0}" sibTransId="{F878D1E7-738D-41D2-84BB-63DEFF3CA6EE}"/>
    <dgm:cxn modelId="{6D9A505A-DC3E-4FC8-93E4-2CCCED98C4ED}" type="presOf" srcId="{EAA825C1-A014-4DB9-A55E-9A4FA82F94F0}" destId="{0B989991-A829-4D01-BD7A-46EF8A392EBA}" srcOrd="0" destOrd="0" presId="urn:microsoft.com/office/officeart/2005/8/layout/hList1"/>
    <dgm:cxn modelId="{4BFF56AF-A799-4D81-A7B8-CA0242540F2C}" srcId="{EAA825C1-A014-4DB9-A55E-9A4FA82F94F0}" destId="{D812629E-D231-40A0-B238-A6340F76CD20}" srcOrd="1" destOrd="0" parTransId="{66AD3B3D-8538-4E24-996D-54CC3EF4F370}" sibTransId="{15E1BA85-5E62-45B7-9048-71E51DCB4A55}"/>
    <dgm:cxn modelId="{F7240A3A-DDD9-449C-8873-CAB7A847ED06}" srcId="{44B5A09B-CA6D-4879-891C-61EEBA22E5EB}" destId="{CCDD6CDD-00A7-4A93-993E-AFC8F4098001}" srcOrd="2" destOrd="0" parTransId="{51F90180-4E7D-48B3-A5D7-0C9560EBC9BB}" sibTransId="{11515920-1AD2-401F-97CF-1E8C2792ABA9}"/>
    <dgm:cxn modelId="{7A83FFCA-1D10-4AA9-B865-709AA2939867}" type="presOf" srcId="{4FC3D5C3-9A51-4131-8FE8-90DF3D37A877}" destId="{8D120870-2B5A-474C-A186-BD404239ABC4}" srcOrd="0" destOrd="0" presId="urn:microsoft.com/office/officeart/2005/8/layout/hList1"/>
    <dgm:cxn modelId="{038DD860-6AB2-46A1-8849-15C93FFEABF9}" type="presOf" srcId="{EFAB32FE-DEDA-4C89-AF8B-C32FD19C5329}" destId="{449E3952-2279-4659-A7D8-0A93D0FB2D7E}" srcOrd="0" destOrd="0" presId="urn:microsoft.com/office/officeart/2005/8/layout/hList1"/>
    <dgm:cxn modelId="{2B5812A8-EC20-4AF0-9C2E-6184591A6582}" type="presOf" srcId="{44B5A09B-CA6D-4879-891C-61EEBA22E5EB}" destId="{A518F538-FC03-4E22-8900-B3C84B9B0071}" srcOrd="0" destOrd="0" presId="urn:microsoft.com/office/officeart/2005/8/layout/hList1"/>
    <dgm:cxn modelId="{1A5B4295-3CC2-4241-9319-15250CE0B4C6}" srcId="{44B5A09B-CA6D-4879-891C-61EEBA22E5EB}" destId="{443D09E6-4675-42EF-A892-5ED4648ED32A}" srcOrd="1" destOrd="0" parTransId="{D9DD39F2-F053-43EC-9D46-C83F3F80AC82}" sibTransId="{65F51F57-D8BC-45ED-886A-EFCF5FEF9030}"/>
    <dgm:cxn modelId="{65BA4617-228F-4021-BFD0-82F8CEF2914C}" type="presParOf" srcId="{BEFB9EFF-53A8-41A5-98FB-61BE3310106A}" destId="{025CEF95-980E-46CF-A794-FADACC8FE7C8}" srcOrd="0" destOrd="0" presId="urn:microsoft.com/office/officeart/2005/8/layout/hList1"/>
    <dgm:cxn modelId="{1B24F496-5457-453B-B6A6-56D0834E6379}" type="presParOf" srcId="{025CEF95-980E-46CF-A794-FADACC8FE7C8}" destId="{0B989991-A829-4D01-BD7A-46EF8A392EBA}" srcOrd="0" destOrd="0" presId="urn:microsoft.com/office/officeart/2005/8/layout/hList1"/>
    <dgm:cxn modelId="{07466A71-3AE3-4B9E-A3E2-7149A9977CF1}" type="presParOf" srcId="{025CEF95-980E-46CF-A794-FADACC8FE7C8}" destId="{9CE43944-F95F-4548-B40A-751F11078F88}" srcOrd="1" destOrd="0" presId="urn:microsoft.com/office/officeart/2005/8/layout/hList1"/>
    <dgm:cxn modelId="{83B5BBCA-E51C-48D5-B5FA-5ABDBFBB007F}" type="presParOf" srcId="{BEFB9EFF-53A8-41A5-98FB-61BE3310106A}" destId="{359A801B-B627-4B90-91B7-D4284943CFA8}" srcOrd="1" destOrd="0" presId="urn:microsoft.com/office/officeart/2005/8/layout/hList1"/>
    <dgm:cxn modelId="{32B07690-DC5B-409A-A36B-C696BD2682B0}" type="presParOf" srcId="{BEFB9EFF-53A8-41A5-98FB-61BE3310106A}" destId="{774FC1FA-DB94-4C6A-9F6E-748B3E3BA569}" srcOrd="2" destOrd="0" presId="urn:microsoft.com/office/officeart/2005/8/layout/hList1"/>
    <dgm:cxn modelId="{7FEACC3F-A980-42A9-AB9D-609BB0346BB9}" type="presParOf" srcId="{774FC1FA-DB94-4C6A-9F6E-748B3E3BA569}" destId="{294CDD7C-801D-4E5B-B13F-0AAA36B3FD33}" srcOrd="0" destOrd="0" presId="urn:microsoft.com/office/officeart/2005/8/layout/hList1"/>
    <dgm:cxn modelId="{22835903-75E5-413E-8EEB-2340BE8D6F8B}" type="presParOf" srcId="{774FC1FA-DB94-4C6A-9F6E-748B3E3BA569}" destId="{8660A717-B3FE-406D-8866-FB97432C40AF}" srcOrd="1" destOrd="0" presId="urn:microsoft.com/office/officeart/2005/8/layout/hList1"/>
    <dgm:cxn modelId="{622DB180-E377-4835-AD42-594B334B783E}" type="presParOf" srcId="{BEFB9EFF-53A8-41A5-98FB-61BE3310106A}" destId="{E705AF5E-086F-4762-AB11-D324CD5062A5}" srcOrd="3" destOrd="0" presId="urn:microsoft.com/office/officeart/2005/8/layout/hList1"/>
    <dgm:cxn modelId="{37F596E9-C554-4669-AFA7-34390E29157D}" type="presParOf" srcId="{BEFB9EFF-53A8-41A5-98FB-61BE3310106A}" destId="{8AD4915C-BA07-4506-9E74-DEC8BFA1E57A}" srcOrd="4" destOrd="0" presId="urn:microsoft.com/office/officeart/2005/8/layout/hList1"/>
    <dgm:cxn modelId="{0B62A607-B464-4D95-8988-C2832F58AB8D}" type="presParOf" srcId="{8AD4915C-BA07-4506-9E74-DEC8BFA1E57A}" destId="{8D120870-2B5A-474C-A186-BD404239ABC4}" srcOrd="0" destOrd="0" presId="urn:microsoft.com/office/officeart/2005/8/layout/hList1"/>
    <dgm:cxn modelId="{B099BA9D-7148-4077-8B71-AB933422E979}" type="presParOf" srcId="{8AD4915C-BA07-4506-9E74-DEC8BFA1E57A}" destId="{449E3952-2279-4659-A7D8-0A93D0FB2D7E}" srcOrd="1" destOrd="0" presId="urn:microsoft.com/office/officeart/2005/8/layout/hList1"/>
    <dgm:cxn modelId="{959047A3-7AB9-412C-8FA5-9207D55CDF80}" type="presParOf" srcId="{BEFB9EFF-53A8-41A5-98FB-61BE3310106A}" destId="{FBC2DB16-EB6D-4A29-9686-4FB14E107FD3}" srcOrd="5" destOrd="0" presId="urn:microsoft.com/office/officeart/2005/8/layout/hList1"/>
    <dgm:cxn modelId="{0FC0F5F0-888C-4846-B105-E482A7D160E6}" type="presParOf" srcId="{BEFB9EFF-53A8-41A5-98FB-61BE3310106A}" destId="{FD1C6726-901B-4676-83E7-3619843A1F3C}" srcOrd="6" destOrd="0" presId="urn:microsoft.com/office/officeart/2005/8/layout/hList1"/>
    <dgm:cxn modelId="{3171CB7D-5895-4FC3-9CDC-94E0026365FB}" type="presParOf" srcId="{FD1C6726-901B-4676-83E7-3619843A1F3C}" destId="{A518F538-FC03-4E22-8900-B3C84B9B0071}" srcOrd="0" destOrd="0" presId="urn:microsoft.com/office/officeart/2005/8/layout/hList1"/>
    <dgm:cxn modelId="{BD77FFC3-A178-40F8-9C13-D0C3D57E1CFB}" type="presParOf" srcId="{FD1C6726-901B-4676-83E7-3619843A1F3C}" destId="{55F53B11-39E1-4479-8C83-3EED8389CCD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E5BD98-FF0B-40CC-9F8E-CBE10E3A01F8}" type="doc">
      <dgm:prSet loTypeId="urn:microsoft.com/office/officeart/2005/8/layout/hList1" loCatId="list" qsTypeId="urn:microsoft.com/office/officeart/2005/8/quickstyle/simple1#11" qsCatId="simple" csTypeId="urn:microsoft.com/office/officeart/2005/8/colors/accent1_2#9" csCatId="accent1" phldr="1"/>
      <dgm:spPr/>
      <dgm:t>
        <a:bodyPr/>
        <a:lstStyle/>
        <a:p>
          <a:endParaRPr lang="en-IN"/>
        </a:p>
      </dgm:t>
    </dgm:pt>
    <dgm:pt modelId="{2A70CCD1-A056-4964-B167-25CFF13C0EFB}">
      <dgm:prSet phldrT="[Text]"/>
      <dgm:spPr/>
      <dgm:t>
        <a:bodyPr/>
        <a:lstStyle/>
        <a:p>
          <a:r>
            <a:rPr lang="en-IN" dirty="0"/>
            <a:t>Time</a:t>
          </a:r>
        </a:p>
      </dgm:t>
    </dgm:pt>
    <dgm:pt modelId="{7A358EDD-CAA6-4B7D-BC34-52F10B009565}" type="parTrans" cxnId="{4EBBEC68-171B-4BA7-813B-C69B8382A5C8}">
      <dgm:prSet/>
      <dgm:spPr/>
      <dgm:t>
        <a:bodyPr/>
        <a:lstStyle/>
        <a:p>
          <a:endParaRPr lang="en-IN"/>
        </a:p>
      </dgm:t>
    </dgm:pt>
    <dgm:pt modelId="{CAFC3CEA-EB9A-461A-A341-1455205D5FC5}" type="sibTrans" cxnId="{4EBBEC68-171B-4BA7-813B-C69B8382A5C8}">
      <dgm:prSet/>
      <dgm:spPr/>
      <dgm:t>
        <a:bodyPr/>
        <a:lstStyle/>
        <a:p>
          <a:endParaRPr lang="en-IN"/>
        </a:p>
      </dgm:t>
    </dgm:pt>
    <dgm:pt modelId="{FBE6D91F-A32E-463A-B251-11C460AE2632}">
      <dgm:prSet phldrT="[Text]"/>
      <dgm:spPr/>
      <dgm:t>
        <a:bodyPr/>
        <a:lstStyle/>
        <a:p>
          <a:r>
            <a:rPr lang="en-IN" dirty="0"/>
            <a:t>Reduce time spent with X-rays on</a:t>
          </a:r>
        </a:p>
      </dgm:t>
    </dgm:pt>
    <dgm:pt modelId="{77F6F204-F2DF-40F4-A6AB-52A6D1A519E0}" type="parTrans" cxnId="{14999E9D-C967-4245-9818-3BF40D2F21D4}">
      <dgm:prSet/>
      <dgm:spPr/>
      <dgm:t>
        <a:bodyPr/>
        <a:lstStyle/>
        <a:p>
          <a:endParaRPr lang="en-IN"/>
        </a:p>
      </dgm:t>
    </dgm:pt>
    <dgm:pt modelId="{3918A076-790B-4550-A0FB-06448EE3B23D}" type="sibTrans" cxnId="{14999E9D-C967-4245-9818-3BF40D2F21D4}">
      <dgm:prSet/>
      <dgm:spPr/>
      <dgm:t>
        <a:bodyPr/>
        <a:lstStyle/>
        <a:p>
          <a:endParaRPr lang="en-IN"/>
        </a:p>
      </dgm:t>
    </dgm:pt>
    <dgm:pt modelId="{5537DDAE-00DB-4A36-9B5C-BB0778F50E34}">
      <dgm:prSet phldrT="[Text]"/>
      <dgm:spPr/>
      <dgm:t>
        <a:bodyPr/>
        <a:lstStyle/>
        <a:p>
          <a:r>
            <a:rPr lang="en-IN" dirty="0"/>
            <a:t>Track per day exposure</a:t>
          </a:r>
        </a:p>
      </dgm:t>
    </dgm:pt>
    <dgm:pt modelId="{4D852D88-A841-493A-8DC8-5DDCAB8DFCA2}" type="parTrans" cxnId="{B1F86A20-4D55-404E-B98C-D2735E5E69EB}">
      <dgm:prSet/>
      <dgm:spPr/>
      <dgm:t>
        <a:bodyPr/>
        <a:lstStyle/>
        <a:p>
          <a:endParaRPr lang="en-IN"/>
        </a:p>
      </dgm:t>
    </dgm:pt>
    <dgm:pt modelId="{070CE322-BBDB-4971-8649-85E0993C4039}" type="sibTrans" cxnId="{B1F86A20-4D55-404E-B98C-D2735E5E69EB}">
      <dgm:prSet/>
      <dgm:spPr/>
      <dgm:t>
        <a:bodyPr/>
        <a:lstStyle/>
        <a:p>
          <a:endParaRPr lang="en-IN"/>
        </a:p>
      </dgm:t>
    </dgm:pt>
    <dgm:pt modelId="{F67E8EE4-12BB-40A7-84D5-3B60091FE488}">
      <dgm:prSet phldrT="[Text]"/>
      <dgm:spPr/>
      <dgm:t>
        <a:bodyPr/>
        <a:lstStyle/>
        <a:p>
          <a:r>
            <a:rPr lang="en-IN" dirty="0"/>
            <a:t>Distance</a:t>
          </a:r>
        </a:p>
      </dgm:t>
    </dgm:pt>
    <dgm:pt modelId="{1E4CB6D7-97BF-419E-A9E6-86389B1C0370}" type="parTrans" cxnId="{9F8A77C6-0735-4CA2-A018-27BF7E05F4E2}">
      <dgm:prSet/>
      <dgm:spPr/>
      <dgm:t>
        <a:bodyPr/>
        <a:lstStyle/>
        <a:p>
          <a:endParaRPr lang="en-IN"/>
        </a:p>
      </dgm:t>
    </dgm:pt>
    <dgm:pt modelId="{0110B312-B35D-4AF1-A744-019D82FB385D}" type="sibTrans" cxnId="{9F8A77C6-0735-4CA2-A018-27BF7E05F4E2}">
      <dgm:prSet/>
      <dgm:spPr/>
      <dgm:t>
        <a:bodyPr/>
        <a:lstStyle/>
        <a:p>
          <a:endParaRPr lang="en-IN"/>
        </a:p>
      </dgm:t>
    </dgm:pt>
    <dgm:pt modelId="{492C7C4D-D175-4C18-86F8-ABAC3D133AEB}">
      <dgm:prSet phldrT="[Text]"/>
      <dgm:spPr/>
      <dgm:t>
        <a:bodyPr/>
        <a:lstStyle/>
        <a:p>
          <a:r>
            <a:rPr lang="en-IN" dirty="0"/>
            <a:t>Keep as far as possible</a:t>
          </a:r>
        </a:p>
      </dgm:t>
    </dgm:pt>
    <dgm:pt modelId="{D6459852-EF3F-4CB4-B13E-36AC855D1716}" type="parTrans" cxnId="{0896DFDA-3295-426C-AAC0-6FE0E010EABA}">
      <dgm:prSet/>
      <dgm:spPr/>
      <dgm:t>
        <a:bodyPr/>
        <a:lstStyle/>
        <a:p>
          <a:endParaRPr lang="en-IN"/>
        </a:p>
      </dgm:t>
    </dgm:pt>
    <dgm:pt modelId="{E76CFA59-0F8A-48DE-AB0B-CD0D1EC80D2D}" type="sibTrans" cxnId="{0896DFDA-3295-426C-AAC0-6FE0E010EABA}">
      <dgm:prSet/>
      <dgm:spPr/>
      <dgm:t>
        <a:bodyPr/>
        <a:lstStyle/>
        <a:p>
          <a:endParaRPr lang="en-IN"/>
        </a:p>
      </dgm:t>
    </dgm:pt>
    <dgm:pt modelId="{51C98B23-02F1-48CD-80F2-2E68B4B8BCB0}">
      <dgm:prSet phldrT="[Text]"/>
      <dgm:spPr/>
      <dgm:t>
        <a:bodyPr/>
        <a:lstStyle/>
        <a:p>
          <a:r>
            <a:rPr lang="en-IN" dirty="0"/>
            <a:t>Don’t loiter</a:t>
          </a:r>
        </a:p>
      </dgm:t>
    </dgm:pt>
    <dgm:pt modelId="{25FD0CD6-A838-4D67-8358-FA1AEAF04921}" type="parTrans" cxnId="{203F24FC-35C9-4622-9544-D9A6D777C535}">
      <dgm:prSet/>
      <dgm:spPr/>
      <dgm:t>
        <a:bodyPr/>
        <a:lstStyle/>
        <a:p>
          <a:endParaRPr lang="en-IN"/>
        </a:p>
      </dgm:t>
    </dgm:pt>
    <dgm:pt modelId="{85E68391-F1E7-4393-8569-76FBB7ADE5E1}" type="sibTrans" cxnId="{203F24FC-35C9-4622-9544-D9A6D777C535}">
      <dgm:prSet/>
      <dgm:spPr/>
      <dgm:t>
        <a:bodyPr/>
        <a:lstStyle/>
        <a:p>
          <a:endParaRPr lang="en-IN"/>
        </a:p>
      </dgm:t>
    </dgm:pt>
    <dgm:pt modelId="{F83FD21E-9C3C-46C3-9364-D5848038464F}">
      <dgm:prSet phldrT="[Text]"/>
      <dgm:spPr/>
      <dgm:t>
        <a:bodyPr/>
        <a:lstStyle/>
        <a:p>
          <a:r>
            <a:rPr lang="en-IN" dirty="0"/>
            <a:t>Shielding</a:t>
          </a:r>
        </a:p>
      </dgm:t>
    </dgm:pt>
    <dgm:pt modelId="{F46333D4-C8FF-4067-91FE-B73DF0BB501B}" type="parTrans" cxnId="{6F59FF93-2DE5-4313-89F2-E71A46068CE1}">
      <dgm:prSet/>
      <dgm:spPr/>
      <dgm:t>
        <a:bodyPr/>
        <a:lstStyle/>
        <a:p>
          <a:endParaRPr lang="en-IN"/>
        </a:p>
      </dgm:t>
    </dgm:pt>
    <dgm:pt modelId="{9BD8813E-D86F-49AC-AE69-927B0F752A4D}" type="sibTrans" cxnId="{6F59FF93-2DE5-4313-89F2-E71A46068CE1}">
      <dgm:prSet/>
      <dgm:spPr/>
      <dgm:t>
        <a:bodyPr/>
        <a:lstStyle/>
        <a:p>
          <a:endParaRPr lang="en-IN"/>
        </a:p>
      </dgm:t>
    </dgm:pt>
    <dgm:pt modelId="{BB8C1939-9977-4075-BAAA-AC7CD86EAAB7}">
      <dgm:prSet phldrT="[Text]"/>
      <dgm:spPr/>
      <dgm:t>
        <a:bodyPr/>
        <a:lstStyle/>
        <a:p>
          <a:r>
            <a:rPr lang="en-IN" dirty="0"/>
            <a:t>Reduce radiation to &lt; milli Roentgens per </a:t>
          </a:r>
          <a:r>
            <a:rPr lang="en-US" dirty="0"/>
            <a:t>hr. </a:t>
          </a:r>
          <a:endParaRPr lang="en-IN" dirty="0"/>
        </a:p>
      </dgm:t>
    </dgm:pt>
    <dgm:pt modelId="{E3A391ED-035A-4B1D-89CF-D3A2614D7462}" type="parTrans" cxnId="{149810F9-0128-483B-A298-37536A74388B}">
      <dgm:prSet/>
      <dgm:spPr/>
      <dgm:t>
        <a:bodyPr/>
        <a:lstStyle/>
        <a:p>
          <a:endParaRPr lang="en-IN"/>
        </a:p>
      </dgm:t>
    </dgm:pt>
    <dgm:pt modelId="{F0323FF9-2764-40B2-AE71-684D47E92CCF}" type="sibTrans" cxnId="{149810F9-0128-483B-A298-37536A74388B}">
      <dgm:prSet/>
      <dgm:spPr/>
      <dgm:t>
        <a:bodyPr/>
        <a:lstStyle/>
        <a:p>
          <a:endParaRPr lang="en-IN"/>
        </a:p>
      </dgm:t>
    </dgm:pt>
    <dgm:pt modelId="{94AB1B80-9BD8-42A3-BF77-071BB20E9BED}" type="pres">
      <dgm:prSet presAssocID="{EAE5BD98-FF0B-40CC-9F8E-CBE10E3A01F8}" presName="Name0" presStyleCnt="0">
        <dgm:presLayoutVars>
          <dgm:dir/>
          <dgm:animLvl val="lvl"/>
          <dgm:resizeHandles val="exact"/>
        </dgm:presLayoutVars>
      </dgm:prSet>
      <dgm:spPr/>
      <dgm:t>
        <a:bodyPr/>
        <a:lstStyle/>
        <a:p>
          <a:endParaRPr lang="en-US"/>
        </a:p>
      </dgm:t>
    </dgm:pt>
    <dgm:pt modelId="{98748675-67F9-4562-8799-267C708B4D38}" type="pres">
      <dgm:prSet presAssocID="{2A70CCD1-A056-4964-B167-25CFF13C0EFB}" presName="composite" presStyleCnt="0"/>
      <dgm:spPr/>
    </dgm:pt>
    <dgm:pt modelId="{E4728444-E622-4D2C-93A9-B0732237F38F}" type="pres">
      <dgm:prSet presAssocID="{2A70CCD1-A056-4964-B167-25CFF13C0EFB}" presName="parTx" presStyleLbl="alignNode1" presStyleIdx="0" presStyleCnt="3">
        <dgm:presLayoutVars>
          <dgm:chMax val="0"/>
          <dgm:chPref val="0"/>
          <dgm:bulletEnabled val="1"/>
        </dgm:presLayoutVars>
      </dgm:prSet>
      <dgm:spPr/>
      <dgm:t>
        <a:bodyPr/>
        <a:lstStyle/>
        <a:p>
          <a:endParaRPr lang="en-US"/>
        </a:p>
      </dgm:t>
    </dgm:pt>
    <dgm:pt modelId="{70347571-695A-413A-9E65-AEC65886C7FF}" type="pres">
      <dgm:prSet presAssocID="{2A70CCD1-A056-4964-B167-25CFF13C0EFB}" presName="desTx" presStyleLbl="alignAccFollowNode1" presStyleIdx="0" presStyleCnt="3">
        <dgm:presLayoutVars>
          <dgm:bulletEnabled val="1"/>
        </dgm:presLayoutVars>
      </dgm:prSet>
      <dgm:spPr/>
      <dgm:t>
        <a:bodyPr/>
        <a:lstStyle/>
        <a:p>
          <a:endParaRPr lang="en-US"/>
        </a:p>
      </dgm:t>
    </dgm:pt>
    <dgm:pt modelId="{1977F971-FAE2-4655-A294-C5EE376231DA}" type="pres">
      <dgm:prSet presAssocID="{CAFC3CEA-EB9A-461A-A341-1455205D5FC5}" presName="space" presStyleCnt="0"/>
      <dgm:spPr/>
    </dgm:pt>
    <dgm:pt modelId="{96D98215-7926-41D0-B4AF-08C2B1FFBE2B}" type="pres">
      <dgm:prSet presAssocID="{F67E8EE4-12BB-40A7-84D5-3B60091FE488}" presName="composite" presStyleCnt="0"/>
      <dgm:spPr/>
    </dgm:pt>
    <dgm:pt modelId="{4C76B068-EE83-4DF2-9754-FC392B1BC733}" type="pres">
      <dgm:prSet presAssocID="{F67E8EE4-12BB-40A7-84D5-3B60091FE488}" presName="parTx" presStyleLbl="alignNode1" presStyleIdx="1" presStyleCnt="3">
        <dgm:presLayoutVars>
          <dgm:chMax val="0"/>
          <dgm:chPref val="0"/>
          <dgm:bulletEnabled val="1"/>
        </dgm:presLayoutVars>
      </dgm:prSet>
      <dgm:spPr/>
      <dgm:t>
        <a:bodyPr/>
        <a:lstStyle/>
        <a:p>
          <a:endParaRPr lang="en-US"/>
        </a:p>
      </dgm:t>
    </dgm:pt>
    <dgm:pt modelId="{1C711AEF-7F78-46E3-B22F-2CA793577557}" type="pres">
      <dgm:prSet presAssocID="{F67E8EE4-12BB-40A7-84D5-3B60091FE488}" presName="desTx" presStyleLbl="alignAccFollowNode1" presStyleIdx="1" presStyleCnt="3">
        <dgm:presLayoutVars>
          <dgm:bulletEnabled val="1"/>
        </dgm:presLayoutVars>
      </dgm:prSet>
      <dgm:spPr/>
      <dgm:t>
        <a:bodyPr/>
        <a:lstStyle/>
        <a:p>
          <a:endParaRPr lang="en-US"/>
        </a:p>
      </dgm:t>
    </dgm:pt>
    <dgm:pt modelId="{D3BF2F82-EA9C-4253-AD8F-80331FD90CAE}" type="pres">
      <dgm:prSet presAssocID="{0110B312-B35D-4AF1-A744-019D82FB385D}" presName="space" presStyleCnt="0"/>
      <dgm:spPr/>
    </dgm:pt>
    <dgm:pt modelId="{FCF234E2-7ADF-44F0-B0E9-E006EFC53D80}" type="pres">
      <dgm:prSet presAssocID="{F83FD21E-9C3C-46C3-9364-D5848038464F}" presName="composite" presStyleCnt="0"/>
      <dgm:spPr/>
    </dgm:pt>
    <dgm:pt modelId="{0D6E5443-2075-451D-BE1E-C6BC66583695}" type="pres">
      <dgm:prSet presAssocID="{F83FD21E-9C3C-46C3-9364-D5848038464F}" presName="parTx" presStyleLbl="alignNode1" presStyleIdx="2" presStyleCnt="3">
        <dgm:presLayoutVars>
          <dgm:chMax val="0"/>
          <dgm:chPref val="0"/>
          <dgm:bulletEnabled val="1"/>
        </dgm:presLayoutVars>
      </dgm:prSet>
      <dgm:spPr/>
      <dgm:t>
        <a:bodyPr/>
        <a:lstStyle/>
        <a:p>
          <a:endParaRPr lang="en-US"/>
        </a:p>
      </dgm:t>
    </dgm:pt>
    <dgm:pt modelId="{0276A7C4-A45A-4647-8D62-C110903CE814}" type="pres">
      <dgm:prSet presAssocID="{F83FD21E-9C3C-46C3-9364-D5848038464F}" presName="desTx" presStyleLbl="alignAccFollowNode1" presStyleIdx="2" presStyleCnt="3">
        <dgm:presLayoutVars>
          <dgm:bulletEnabled val="1"/>
        </dgm:presLayoutVars>
      </dgm:prSet>
      <dgm:spPr/>
      <dgm:t>
        <a:bodyPr/>
        <a:lstStyle/>
        <a:p>
          <a:endParaRPr lang="en-US"/>
        </a:p>
      </dgm:t>
    </dgm:pt>
  </dgm:ptLst>
  <dgm:cxnLst>
    <dgm:cxn modelId="{203F24FC-35C9-4622-9544-D9A6D777C535}" srcId="{F67E8EE4-12BB-40A7-84D5-3B60091FE488}" destId="{51C98B23-02F1-48CD-80F2-2E68B4B8BCB0}" srcOrd="1" destOrd="0" parTransId="{25FD0CD6-A838-4D67-8358-FA1AEAF04921}" sibTransId="{85E68391-F1E7-4393-8569-76FBB7ADE5E1}"/>
    <dgm:cxn modelId="{0896DFDA-3295-426C-AAC0-6FE0E010EABA}" srcId="{F67E8EE4-12BB-40A7-84D5-3B60091FE488}" destId="{492C7C4D-D175-4C18-86F8-ABAC3D133AEB}" srcOrd="0" destOrd="0" parTransId="{D6459852-EF3F-4CB4-B13E-36AC855D1716}" sibTransId="{E76CFA59-0F8A-48DE-AB0B-CD0D1EC80D2D}"/>
    <dgm:cxn modelId="{6F59FF93-2DE5-4313-89F2-E71A46068CE1}" srcId="{EAE5BD98-FF0B-40CC-9F8E-CBE10E3A01F8}" destId="{F83FD21E-9C3C-46C3-9364-D5848038464F}" srcOrd="2" destOrd="0" parTransId="{F46333D4-C8FF-4067-91FE-B73DF0BB501B}" sibTransId="{9BD8813E-D86F-49AC-AE69-927B0F752A4D}"/>
    <dgm:cxn modelId="{9D4ECC46-DD47-49C8-BF9C-1789B829751C}" type="presOf" srcId="{F67E8EE4-12BB-40A7-84D5-3B60091FE488}" destId="{4C76B068-EE83-4DF2-9754-FC392B1BC733}" srcOrd="0" destOrd="0" presId="urn:microsoft.com/office/officeart/2005/8/layout/hList1"/>
    <dgm:cxn modelId="{9F8A77C6-0735-4CA2-A018-27BF7E05F4E2}" srcId="{EAE5BD98-FF0B-40CC-9F8E-CBE10E3A01F8}" destId="{F67E8EE4-12BB-40A7-84D5-3B60091FE488}" srcOrd="1" destOrd="0" parTransId="{1E4CB6D7-97BF-419E-A9E6-86389B1C0370}" sibTransId="{0110B312-B35D-4AF1-A744-019D82FB385D}"/>
    <dgm:cxn modelId="{4EBBEC68-171B-4BA7-813B-C69B8382A5C8}" srcId="{EAE5BD98-FF0B-40CC-9F8E-CBE10E3A01F8}" destId="{2A70CCD1-A056-4964-B167-25CFF13C0EFB}" srcOrd="0" destOrd="0" parTransId="{7A358EDD-CAA6-4B7D-BC34-52F10B009565}" sibTransId="{CAFC3CEA-EB9A-461A-A341-1455205D5FC5}"/>
    <dgm:cxn modelId="{DF4CAB21-CFA0-4A92-8698-AC489DD49D41}" type="presOf" srcId="{F83FD21E-9C3C-46C3-9364-D5848038464F}" destId="{0D6E5443-2075-451D-BE1E-C6BC66583695}" srcOrd="0" destOrd="0" presId="urn:microsoft.com/office/officeart/2005/8/layout/hList1"/>
    <dgm:cxn modelId="{994ADA88-9E02-493B-97FB-030F02E21BA0}" type="presOf" srcId="{5537DDAE-00DB-4A36-9B5C-BB0778F50E34}" destId="{70347571-695A-413A-9E65-AEC65886C7FF}" srcOrd="0" destOrd="1" presId="urn:microsoft.com/office/officeart/2005/8/layout/hList1"/>
    <dgm:cxn modelId="{149810F9-0128-483B-A298-37536A74388B}" srcId="{F83FD21E-9C3C-46C3-9364-D5848038464F}" destId="{BB8C1939-9977-4075-BAAA-AC7CD86EAAB7}" srcOrd="0" destOrd="0" parTransId="{E3A391ED-035A-4B1D-89CF-D3A2614D7462}" sibTransId="{F0323FF9-2764-40B2-AE71-684D47E92CCF}"/>
    <dgm:cxn modelId="{88601758-1E53-4D19-95A3-37A4E7D4C04B}" type="presOf" srcId="{EAE5BD98-FF0B-40CC-9F8E-CBE10E3A01F8}" destId="{94AB1B80-9BD8-42A3-BF77-071BB20E9BED}" srcOrd="0" destOrd="0" presId="urn:microsoft.com/office/officeart/2005/8/layout/hList1"/>
    <dgm:cxn modelId="{B0FA37F3-6239-48A8-A276-7EEDF1D18285}" type="presOf" srcId="{492C7C4D-D175-4C18-86F8-ABAC3D133AEB}" destId="{1C711AEF-7F78-46E3-B22F-2CA793577557}" srcOrd="0" destOrd="0" presId="urn:microsoft.com/office/officeart/2005/8/layout/hList1"/>
    <dgm:cxn modelId="{3E3B0DE4-CF22-4D53-AF33-EF23BF3E433C}" type="presOf" srcId="{BB8C1939-9977-4075-BAAA-AC7CD86EAAB7}" destId="{0276A7C4-A45A-4647-8D62-C110903CE814}" srcOrd="0" destOrd="0" presId="urn:microsoft.com/office/officeart/2005/8/layout/hList1"/>
    <dgm:cxn modelId="{146347ED-C881-4FFA-932D-0F282938B2A6}" type="presOf" srcId="{FBE6D91F-A32E-463A-B251-11C460AE2632}" destId="{70347571-695A-413A-9E65-AEC65886C7FF}" srcOrd="0" destOrd="0" presId="urn:microsoft.com/office/officeart/2005/8/layout/hList1"/>
    <dgm:cxn modelId="{F16652A9-7475-4BAF-B494-C94F3D8F976F}" type="presOf" srcId="{51C98B23-02F1-48CD-80F2-2E68B4B8BCB0}" destId="{1C711AEF-7F78-46E3-B22F-2CA793577557}" srcOrd="0" destOrd="1" presId="urn:microsoft.com/office/officeart/2005/8/layout/hList1"/>
    <dgm:cxn modelId="{14999E9D-C967-4245-9818-3BF40D2F21D4}" srcId="{2A70CCD1-A056-4964-B167-25CFF13C0EFB}" destId="{FBE6D91F-A32E-463A-B251-11C460AE2632}" srcOrd="0" destOrd="0" parTransId="{77F6F204-F2DF-40F4-A6AB-52A6D1A519E0}" sibTransId="{3918A076-790B-4550-A0FB-06448EE3B23D}"/>
    <dgm:cxn modelId="{0FEEF121-62AD-41A0-A414-57D910042917}" type="presOf" srcId="{2A70CCD1-A056-4964-B167-25CFF13C0EFB}" destId="{E4728444-E622-4D2C-93A9-B0732237F38F}" srcOrd="0" destOrd="0" presId="urn:microsoft.com/office/officeart/2005/8/layout/hList1"/>
    <dgm:cxn modelId="{B1F86A20-4D55-404E-B98C-D2735E5E69EB}" srcId="{2A70CCD1-A056-4964-B167-25CFF13C0EFB}" destId="{5537DDAE-00DB-4A36-9B5C-BB0778F50E34}" srcOrd="1" destOrd="0" parTransId="{4D852D88-A841-493A-8DC8-5DDCAB8DFCA2}" sibTransId="{070CE322-BBDB-4971-8649-85E0993C4039}"/>
    <dgm:cxn modelId="{EF65CC29-B9E4-4C3A-B6B5-00187DAF9208}" type="presParOf" srcId="{94AB1B80-9BD8-42A3-BF77-071BB20E9BED}" destId="{98748675-67F9-4562-8799-267C708B4D38}" srcOrd="0" destOrd="0" presId="urn:microsoft.com/office/officeart/2005/8/layout/hList1"/>
    <dgm:cxn modelId="{BE42CE20-C409-4D42-8361-558A4F4410CF}" type="presParOf" srcId="{98748675-67F9-4562-8799-267C708B4D38}" destId="{E4728444-E622-4D2C-93A9-B0732237F38F}" srcOrd="0" destOrd="0" presId="urn:microsoft.com/office/officeart/2005/8/layout/hList1"/>
    <dgm:cxn modelId="{386A7E4B-E40E-4E87-A0E0-7890B5F97CDE}" type="presParOf" srcId="{98748675-67F9-4562-8799-267C708B4D38}" destId="{70347571-695A-413A-9E65-AEC65886C7FF}" srcOrd="1" destOrd="0" presId="urn:microsoft.com/office/officeart/2005/8/layout/hList1"/>
    <dgm:cxn modelId="{85F40BFB-DFA9-460B-B570-93C416CB9859}" type="presParOf" srcId="{94AB1B80-9BD8-42A3-BF77-071BB20E9BED}" destId="{1977F971-FAE2-4655-A294-C5EE376231DA}" srcOrd="1" destOrd="0" presId="urn:microsoft.com/office/officeart/2005/8/layout/hList1"/>
    <dgm:cxn modelId="{77702D65-D922-414A-BABF-5B36FFA537DA}" type="presParOf" srcId="{94AB1B80-9BD8-42A3-BF77-071BB20E9BED}" destId="{96D98215-7926-41D0-B4AF-08C2B1FFBE2B}" srcOrd="2" destOrd="0" presId="urn:microsoft.com/office/officeart/2005/8/layout/hList1"/>
    <dgm:cxn modelId="{C22AF348-1457-4C97-8FA5-44ED0C739B21}" type="presParOf" srcId="{96D98215-7926-41D0-B4AF-08C2B1FFBE2B}" destId="{4C76B068-EE83-4DF2-9754-FC392B1BC733}" srcOrd="0" destOrd="0" presId="urn:microsoft.com/office/officeart/2005/8/layout/hList1"/>
    <dgm:cxn modelId="{0EA26CA2-4793-4701-A9F0-D10FCB1CF908}" type="presParOf" srcId="{96D98215-7926-41D0-B4AF-08C2B1FFBE2B}" destId="{1C711AEF-7F78-46E3-B22F-2CA793577557}" srcOrd="1" destOrd="0" presId="urn:microsoft.com/office/officeart/2005/8/layout/hList1"/>
    <dgm:cxn modelId="{F7ACB2B1-DF68-4771-9F20-2030510F77FF}" type="presParOf" srcId="{94AB1B80-9BD8-42A3-BF77-071BB20E9BED}" destId="{D3BF2F82-EA9C-4253-AD8F-80331FD90CAE}" srcOrd="3" destOrd="0" presId="urn:microsoft.com/office/officeart/2005/8/layout/hList1"/>
    <dgm:cxn modelId="{96DD4560-0840-4DFB-B96D-6C45C4D58D83}" type="presParOf" srcId="{94AB1B80-9BD8-42A3-BF77-071BB20E9BED}" destId="{FCF234E2-7ADF-44F0-B0E9-E006EFC53D80}" srcOrd="4" destOrd="0" presId="urn:microsoft.com/office/officeart/2005/8/layout/hList1"/>
    <dgm:cxn modelId="{B33018D5-BCF0-4AB8-B15E-8B77E7ABA65F}" type="presParOf" srcId="{FCF234E2-7ADF-44F0-B0E9-E006EFC53D80}" destId="{0D6E5443-2075-451D-BE1E-C6BC66583695}" srcOrd="0" destOrd="0" presId="urn:microsoft.com/office/officeart/2005/8/layout/hList1"/>
    <dgm:cxn modelId="{0000EA07-A466-4A75-BA07-CE0CA1659A67}" type="presParOf" srcId="{FCF234E2-7ADF-44F0-B0E9-E006EFC53D80}" destId="{0276A7C4-A45A-4647-8D62-C110903CE81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38901A-B237-4282-A7C7-7421CA694505}" type="doc">
      <dgm:prSet loTypeId="urn:microsoft.com/office/officeart/2005/8/layout/hList1" loCatId="list" qsTypeId="urn:microsoft.com/office/officeart/2005/8/quickstyle/simple1#12" qsCatId="simple" csTypeId="urn:microsoft.com/office/officeart/2005/8/colors/accent1_2#10" csCatId="accent1" phldr="1"/>
      <dgm:spPr/>
      <dgm:t>
        <a:bodyPr/>
        <a:lstStyle/>
        <a:p>
          <a:endParaRPr lang="en-IN"/>
        </a:p>
      </dgm:t>
    </dgm:pt>
    <dgm:pt modelId="{A4C2D665-4F4B-4A3B-829A-BF15EF62BFB2}">
      <dgm:prSet phldrT="[Text]"/>
      <dgm:spPr/>
      <dgm:t>
        <a:bodyPr/>
        <a:lstStyle/>
        <a:p>
          <a:r>
            <a:rPr lang="en-US" dirty="0"/>
            <a:t>Occupational Worker</a:t>
          </a:r>
          <a:endParaRPr lang="en-IN" dirty="0"/>
        </a:p>
      </dgm:t>
    </dgm:pt>
    <dgm:pt modelId="{765A0799-F8A7-454D-A24B-E8CE91C21B45}" type="parTrans" cxnId="{C2F61973-5D80-4B7E-B9F5-88AE313DCECB}">
      <dgm:prSet/>
      <dgm:spPr/>
      <dgm:t>
        <a:bodyPr/>
        <a:lstStyle/>
        <a:p>
          <a:endParaRPr lang="en-IN"/>
        </a:p>
      </dgm:t>
    </dgm:pt>
    <dgm:pt modelId="{5CB7111A-E629-4B77-8C6D-5C4C7FFC6D5F}" type="sibTrans" cxnId="{C2F61973-5D80-4B7E-B9F5-88AE313DCECB}">
      <dgm:prSet/>
      <dgm:spPr/>
      <dgm:t>
        <a:bodyPr/>
        <a:lstStyle/>
        <a:p>
          <a:endParaRPr lang="en-IN"/>
        </a:p>
      </dgm:t>
    </dgm:pt>
    <dgm:pt modelId="{39DCC4F2-F396-4FA3-8953-46319515DE0F}">
      <dgm:prSet phldrT="[Text]"/>
      <dgm:spPr/>
      <dgm:t>
        <a:bodyPr/>
        <a:lstStyle/>
        <a:p>
          <a:r>
            <a:rPr lang="en-US" dirty="0"/>
            <a:t>an effective dose of 20 mSv/</a:t>
          </a:r>
          <a:r>
            <a:rPr lang="en-US" dirty="0" err="1"/>
            <a:t>yr</a:t>
          </a:r>
          <a:r>
            <a:rPr lang="en-US" dirty="0"/>
            <a:t> running averaged over five years</a:t>
          </a:r>
          <a:endParaRPr lang="en-IN" dirty="0"/>
        </a:p>
      </dgm:t>
    </dgm:pt>
    <dgm:pt modelId="{A2D6D68D-EF76-45E5-BC04-A89AB5E7C80D}" type="parTrans" cxnId="{011E49C4-D84A-4D21-9080-AD6F198CCC86}">
      <dgm:prSet/>
      <dgm:spPr/>
      <dgm:t>
        <a:bodyPr/>
        <a:lstStyle/>
        <a:p>
          <a:endParaRPr lang="en-IN"/>
        </a:p>
      </dgm:t>
    </dgm:pt>
    <dgm:pt modelId="{30C6663D-85E4-4E61-A4E7-3A588FEB0E33}" type="sibTrans" cxnId="{011E49C4-D84A-4D21-9080-AD6F198CCC86}">
      <dgm:prSet/>
      <dgm:spPr/>
      <dgm:t>
        <a:bodyPr/>
        <a:lstStyle/>
        <a:p>
          <a:endParaRPr lang="en-IN"/>
        </a:p>
      </dgm:t>
    </dgm:pt>
    <dgm:pt modelId="{8BD0322F-848F-46A0-9FC9-6653DEB8EDB5}">
      <dgm:prSet phldrT="[Text]"/>
      <dgm:spPr/>
      <dgm:t>
        <a:bodyPr/>
        <a:lstStyle/>
        <a:p>
          <a:r>
            <a:rPr lang="en-IN" dirty="0"/>
            <a:t>Apprenticeship &amp; Trainee</a:t>
          </a:r>
        </a:p>
      </dgm:t>
    </dgm:pt>
    <dgm:pt modelId="{56DE6831-0C08-4A92-8F5C-5F878B13D33B}" type="parTrans" cxnId="{D7A300D6-AA3D-4CBB-A041-46AA4B14511E}">
      <dgm:prSet/>
      <dgm:spPr/>
      <dgm:t>
        <a:bodyPr/>
        <a:lstStyle/>
        <a:p>
          <a:endParaRPr lang="en-IN"/>
        </a:p>
      </dgm:t>
    </dgm:pt>
    <dgm:pt modelId="{DABDFACA-F29B-41EE-A5BE-9E144FF3A6E3}" type="sibTrans" cxnId="{D7A300D6-AA3D-4CBB-A041-46AA4B14511E}">
      <dgm:prSet/>
      <dgm:spPr/>
      <dgm:t>
        <a:bodyPr/>
        <a:lstStyle/>
        <a:p>
          <a:endParaRPr lang="en-IN"/>
        </a:p>
      </dgm:t>
    </dgm:pt>
    <dgm:pt modelId="{7C1E4F06-43D8-46E1-BCC0-DA91E41C7378}">
      <dgm:prSet phldrT="[Text]"/>
      <dgm:spPr/>
      <dgm:t>
        <a:bodyPr/>
        <a:lstStyle/>
        <a:p>
          <a:r>
            <a:rPr lang="en-US" dirty="0"/>
            <a:t>an effective dose of 6 mSv in a year;</a:t>
          </a:r>
          <a:endParaRPr lang="en-IN" dirty="0"/>
        </a:p>
      </dgm:t>
    </dgm:pt>
    <dgm:pt modelId="{3D7733E0-621E-4336-87F4-CAF31D55CB4B}" type="parTrans" cxnId="{D581901B-1CBC-4B47-9EC1-0AFB0337EC6B}">
      <dgm:prSet/>
      <dgm:spPr/>
      <dgm:t>
        <a:bodyPr/>
        <a:lstStyle/>
        <a:p>
          <a:endParaRPr lang="en-IN"/>
        </a:p>
      </dgm:t>
    </dgm:pt>
    <dgm:pt modelId="{97515FCA-A7E2-417B-86F2-8B956025C70A}" type="sibTrans" cxnId="{D581901B-1CBC-4B47-9EC1-0AFB0337EC6B}">
      <dgm:prSet/>
      <dgm:spPr/>
      <dgm:t>
        <a:bodyPr/>
        <a:lstStyle/>
        <a:p>
          <a:endParaRPr lang="en-IN"/>
        </a:p>
      </dgm:t>
    </dgm:pt>
    <dgm:pt modelId="{1C18BFF6-F4DF-435C-BCEA-9D0BA5304211}">
      <dgm:prSet phldrT="[Text]"/>
      <dgm:spPr/>
      <dgm:t>
        <a:bodyPr/>
        <a:lstStyle/>
        <a:p>
          <a:r>
            <a:rPr lang="en-US" dirty="0"/>
            <a:t>Public</a:t>
          </a:r>
          <a:endParaRPr lang="en-IN" dirty="0"/>
        </a:p>
      </dgm:t>
    </dgm:pt>
    <dgm:pt modelId="{44012E2F-2972-4E94-B7C1-BF9CEC0FDB98}" type="parTrans" cxnId="{C93C873C-BC4C-4091-A79E-5BE8E86D9513}">
      <dgm:prSet/>
      <dgm:spPr/>
      <dgm:t>
        <a:bodyPr/>
        <a:lstStyle/>
        <a:p>
          <a:endParaRPr lang="en-IN"/>
        </a:p>
      </dgm:t>
    </dgm:pt>
    <dgm:pt modelId="{00FC4E4B-FAAE-46A7-B46F-400573D2660D}" type="sibTrans" cxnId="{C93C873C-BC4C-4091-A79E-5BE8E86D9513}">
      <dgm:prSet/>
      <dgm:spPr/>
      <dgm:t>
        <a:bodyPr/>
        <a:lstStyle/>
        <a:p>
          <a:endParaRPr lang="en-IN"/>
        </a:p>
      </dgm:t>
    </dgm:pt>
    <dgm:pt modelId="{6402BEE1-DCA3-457C-8C53-EFC4109E1426}">
      <dgm:prSet phldrT="[Text]"/>
      <dgm:spPr/>
      <dgm:t>
        <a:bodyPr/>
        <a:lstStyle/>
        <a:p>
          <a:r>
            <a:rPr lang="en-US" dirty="0"/>
            <a:t>an effective dose of 1 mSv in a year;</a:t>
          </a:r>
          <a:endParaRPr lang="en-IN" dirty="0"/>
        </a:p>
      </dgm:t>
    </dgm:pt>
    <dgm:pt modelId="{AB8EA2C6-8E8C-46AC-88F9-E6C4FC289B6C}" type="parTrans" cxnId="{5417F3BD-9A1D-42D6-8277-27254E429B62}">
      <dgm:prSet/>
      <dgm:spPr/>
      <dgm:t>
        <a:bodyPr/>
        <a:lstStyle/>
        <a:p>
          <a:endParaRPr lang="en-IN"/>
        </a:p>
      </dgm:t>
    </dgm:pt>
    <dgm:pt modelId="{DF23B6D6-4964-45FF-9322-0DA47483D987}" type="sibTrans" cxnId="{5417F3BD-9A1D-42D6-8277-27254E429B62}">
      <dgm:prSet/>
      <dgm:spPr/>
      <dgm:t>
        <a:bodyPr/>
        <a:lstStyle/>
        <a:p>
          <a:endParaRPr lang="en-IN"/>
        </a:p>
      </dgm:t>
    </dgm:pt>
    <dgm:pt modelId="{12F10126-B8A8-476F-B810-839590990240}">
      <dgm:prSet/>
      <dgm:spPr/>
      <dgm:t>
        <a:bodyPr/>
        <a:lstStyle/>
        <a:p>
          <a:r>
            <a:rPr lang="en-US" dirty="0"/>
            <a:t>an effective dose of 30 mSv in any year;</a:t>
          </a:r>
        </a:p>
      </dgm:t>
    </dgm:pt>
    <dgm:pt modelId="{5A393846-73A3-4D02-A35F-3CEA3A2C7B06}" type="parTrans" cxnId="{0575116E-FB9C-487C-9342-056DF12C3E41}">
      <dgm:prSet/>
      <dgm:spPr/>
      <dgm:t>
        <a:bodyPr/>
        <a:lstStyle/>
        <a:p>
          <a:endParaRPr lang="en-IN"/>
        </a:p>
      </dgm:t>
    </dgm:pt>
    <dgm:pt modelId="{E24D9F61-347D-4E8D-B2A7-65431794B4C0}" type="sibTrans" cxnId="{0575116E-FB9C-487C-9342-056DF12C3E41}">
      <dgm:prSet/>
      <dgm:spPr/>
      <dgm:t>
        <a:bodyPr/>
        <a:lstStyle/>
        <a:p>
          <a:endParaRPr lang="en-IN"/>
        </a:p>
      </dgm:t>
    </dgm:pt>
    <dgm:pt modelId="{DFB3F9F0-46D8-4315-8210-E6E648F4CDBE}">
      <dgm:prSet/>
      <dgm:spPr/>
      <dgm:t>
        <a:bodyPr/>
        <a:lstStyle/>
        <a:p>
          <a:r>
            <a:rPr lang="en-US" dirty="0"/>
            <a:t>an equivalent dose to the lens of the eye of 150 mSv in a year;</a:t>
          </a:r>
        </a:p>
      </dgm:t>
    </dgm:pt>
    <dgm:pt modelId="{0A045F20-05A9-46AC-842B-20BB1A28D413}" type="parTrans" cxnId="{C97329F6-72A7-4FBC-B98E-48134FD93EF7}">
      <dgm:prSet/>
      <dgm:spPr/>
      <dgm:t>
        <a:bodyPr/>
        <a:lstStyle/>
        <a:p>
          <a:endParaRPr lang="en-IN"/>
        </a:p>
      </dgm:t>
    </dgm:pt>
    <dgm:pt modelId="{024747F8-9562-4D55-BDF4-71526F76859A}" type="sibTrans" cxnId="{C97329F6-72A7-4FBC-B98E-48134FD93EF7}">
      <dgm:prSet/>
      <dgm:spPr/>
      <dgm:t>
        <a:bodyPr/>
        <a:lstStyle/>
        <a:p>
          <a:endParaRPr lang="en-IN"/>
        </a:p>
      </dgm:t>
    </dgm:pt>
    <dgm:pt modelId="{26B6140F-68C0-49F8-AD42-D3A6FEF59692}">
      <dgm:prSet/>
      <dgm:spPr/>
      <dgm:t>
        <a:bodyPr/>
        <a:lstStyle/>
        <a:p>
          <a:r>
            <a:rPr lang="en-US" dirty="0"/>
            <a:t>an equivalent dose to the extremities (hands and feet) of 500 mSv in a year</a:t>
          </a:r>
        </a:p>
      </dgm:t>
    </dgm:pt>
    <dgm:pt modelId="{F74A360E-D766-4DE4-860C-BA2CE9BD809E}" type="parTrans" cxnId="{6AD91D46-F4B7-48C8-879C-AB6A38ABFFB5}">
      <dgm:prSet/>
      <dgm:spPr/>
      <dgm:t>
        <a:bodyPr/>
        <a:lstStyle/>
        <a:p>
          <a:endParaRPr lang="en-IN"/>
        </a:p>
      </dgm:t>
    </dgm:pt>
    <dgm:pt modelId="{2E5484B9-D27B-4B12-B341-4101180E0A80}" type="sibTrans" cxnId="{6AD91D46-F4B7-48C8-879C-AB6A38ABFFB5}">
      <dgm:prSet/>
      <dgm:spPr/>
      <dgm:t>
        <a:bodyPr/>
        <a:lstStyle/>
        <a:p>
          <a:endParaRPr lang="en-IN"/>
        </a:p>
      </dgm:t>
    </dgm:pt>
    <dgm:pt modelId="{2CEAF6EE-0297-4084-BBCB-D816558138F7}">
      <dgm:prSet/>
      <dgm:spPr/>
      <dgm:t>
        <a:bodyPr/>
        <a:lstStyle/>
        <a:p>
          <a:r>
            <a:rPr lang="en-US" dirty="0"/>
            <a:t>an equivalent dose to the skin of 500 mSv in a year;</a:t>
          </a:r>
        </a:p>
      </dgm:t>
    </dgm:pt>
    <dgm:pt modelId="{1C903BBF-0025-4D03-8694-375C28BEA7B1}" type="parTrans" cxnId="{79F27DB8-385C-4E83-9E4B-EF4D3F65C650}">
      <dgm:prSet/>
      <dgm:spPr/>
      <dgm:t>
        <a:bodyPr/>
        <a:lstStyle/>
        <a:p>
          <a:endParaRPr lang="en-IN"/>
        </a:p>
      </dgm:t>
    </dgm:pt>
    <dgm:pt modelId="{3C87A3E7-3C95-4E60-AA69-634365A98E99}" type="sibTrans" cxnId="{79F27DB8-385C-4E83-9E4B-EF4D3F65C650}">
      <dgm:prSet/>
      <dgm:spPr/>
      <dgm:t>
        <a:bodyPr/>
        <a:lstStyle/>
        <a:p>
          <a:endParaRPr lang="en-IN"/>
        </a:p>
      </dgm:t>
    </dgm:pt>
    <dgm:pt modelId="{C1A2E08F-E45B-40F2-A2AE-7BDE1D8102DB}">
      <dgm:prSet/>
      <dgm:spPr/>
      <dgm:t>
        <a:bodyPr/>
        <a:lstStyle/>
        <a:p>
          <a:r>
            <a:rPr lang="en-US"/>
            <a:t>an equivalent dose to the lens of the eye of 50 mSv in a year;</a:t>
          </a:r>
          <a:endParaRPr lang="en-US" dirty="0"/>
        </a:p>
      </dgm:t>
    </dgm:pt>
    <dgm:pt modelId="{E7916EB4-BDD4-46A6-9B70-EEDEB2AFFAF8}" type="parTrans" cxnId="{20FC8225-2AA7-4C2D-B6EB-B0E540CB1875}">
      <dgm:prSet/>
      <dgm:spPr/>
      <dgm:t>
        <a:bodyPr/>
        <a:lstStyle/>
        <a:p>
          <a:endParaRPr lang="en-IN"/>
        </a:p>
      </dgm:t>
    </dgm:pt>
    <dgm:pt modelId="{18B469A4-FF9D-48B7-9A07-3341EC6D603D}" type="sibTrans" cxnId="{20FC8225-2AA7-4C2D-B6EB-B0E540CB1875}">
      <dgm:prSet/>
      <dgm:spPr/>
      <dgm:t>
        <a:bodyPr/>
        <a:lstStyle/>
        <a:p>
          <a:endParaRPr lang="en-IN"/>
        </a:p>
      </dgm:t>
    </dgm:pt>
    <dgm:pt modelId="{61680D62-84B0-4813-9B01-F90E7923671F}">
      <dgm:prSet/>
      <dgm:spPr/>
      <dgm:t>
        <a:bodyPr/>
        <a:lstStyle/>
        <a:p>
          <a:r>
            <a:rPr lang="en-US"/>
            <a:t>an equivalent dose to the extremities (hands and feet) of 150 mSv in a year and</a:t>
          </a:r>
          <a:endParaRPr lang="en-US" dirty="0"/>
        </a:p>
      </dgm:t>
    </dgm:pt>
    <dgm:pt modelId="{E4F01257-B06F-476A-A8E7-D90F9BC4F531}" type="parTrans" cxnId="{18BF5490-C393-4AE7-BF40-D3B576687E60}">
      <dgm:prSet/>
      <dgm:spPr/>
      <dgm:t>
        <a:bodyPr/>
        <a:lstStyle/>
        <a:p>
          <a:endParaRPr lang="en-IN"/>
        </a:p>
      </dgm:t>
    </dgm:pt>
    <dgm:pt modelId="{C92D2A00-64F3-47F5-A3D8-D0AE6E004573}" type="sibTrans" cxnId="{18BF5490-C393-4AE7-BF40-D3B576687E60}">
      <dgm:prSet/>
      <dgm:spPr/>
      <dgm:t>
        <a:bodyPr/>
        <a:lstStyle/>
        <a:p>
          <a:endParaRPr lang="en-IN"/>
        </a:p>
      </dgm:t>
    </dgm:pt>
    <dgm:pt modelId="{C06E76E7-B025-42B0-B404-37F330131AD6}">
      <dgm:prSet/>
      <dgm:spPr/>
      <dgm:t>
        <a:bodyPr/>
        <a:lstStyle/>
        <a:p>
          <a:r>
            <a:rPr lang="en-US" dirty="0"/>
            <a:t>an equivalent dose to the skin of 150 mSv in a year</a:t>
          </a:r>
          <a:endParaRPr lang="en-IN" dirty="0"/>
        </a:p>
      </dgm:t>
    </dgm:pt>
    <dgm:pt modelId="{A4FA706C-AF4C-439D-9ADD-1CE8F7BAE40F}" type="parTrans" cxnId="{9E733D11-0B10-4DC9-A051-EF3D09ED5798}">
      <dgm:prSet/>
      <dgm:spPr/>
      <dgm:t>
        <a:bodyPr/>
        <a:lstStyle/>
        <a:p>
          <a:endParaRPr lang="en-IN"/>
        </a:p>
      </dgm:t>
    </dgm:pt>
    <dgm:pt modelId="{757DC594-EEAE-47C8-8787-5E5E5E0A92A8}" type="sibTrans" cxnId="{9E733D11-0B10-4DC9-A051-EF3D09ED5798}">
      <dgm:prSet/>
      <dgm:spPr/>
      <dgm:t>
        <a:bodyPr/>
        <a:lstStyle/>
        <a:p>
          <a:endParaRPr lang="en-IN"/>
        </a:p>
      </dgm:t>
    </dgm:pt>
    <dgm:pt modelId="{3B33046A-C6D1-483D-AF4A-632416A42B8A}">
      <dgm:prSet/>
      <dgm:spPr/>
      <dgm:t>
        <a:bodyPr/>
        <a:lstStyle/>
        <a:p>
          <a:r>
            <a:rPr lang="en-US"/>
            <a:t>an equivalent dose to the lens of the eye of 15 mSv in a year; and</a:t>
          </a:r>
          <a:endParaRPr lang="en-US" dirty="0"/>
        </a:p>
      </dgm:t>
    </dgm:pt>
    <dgm:pt modelId="{0965958B-7198-43A3-B798-72993823A3B0}" type="parTrans" cxnId="{7DC222C8-CAC4-4DFC-B518-1488E46E3E3C}">
      <dgm:prSet/>
      <dgm:spPr/>
      <dgm:t>
        <a:bodyPr/>
        <a:lstStyle/>
        <a:p>
          <a:endParaRPr lang="en-IN"/>
        </a:p>
      </dgm:t>
    </dgm:pt>
    <dgm:pt modelId="{6D083CE9-7BCC-4409-ABB8-86C4EE51C65F}" type="sibTrans" cxnId="{7DC222C8-CAC4-4DFC-B518-1488E46E3E3C}">
      <dgm:prSet/>
      <dgm:spPr/>
      <dgm:t>
        <a:bodyPr/>
        <a:lstStyle/>
        <a:p>
          <a:endParaRPr lang="en-IN"/>
        </a:p>
      </dgm:t>
    </dgm:pt>
    <dgm:pt modelId="{16068227-6577-41C1-B081-4438B26F7876}">
      <dgm:prSet/>
      <dgm:spPr/>
      <dgm:t>
        <a:bodyPr/>
        <a:lstStyle/>
        <a:p>
          <a:r>
            <a:rPr lang="en-US" dirty="0"/>
            <a:t>an equivalent dose to the skin of 50 mSv in a year.</a:t>
          </a:r>
        </a:p>
      </dgm:t>
    </dgm:pt>
    <dgm:pt modelId="{3FC3FC64-00CC-43A0-AEAC-4FE849C19754}" type="parTrans" cxnId="{20F6901E-D1A9-4D52-8BF4-83C65D5D1BC2}">
      <dgm:prSet/>
      <dgm:spPr/>
      <dgm:t>
        <a:bodyPr/>
        <a:lstStyle/>
        <a:p>
          <a:endParaRPr lang="en-IN"/>
        </a:p>
      </dgm:t>
    </dgm:pt>
    <dgm:pt modelId="{5192E497-E747-48B9-9FB0-C71806578563}" type="sibTrans" cxnId="{20F6901E-D1A9-4D52-8BF4-83C65D5D1BC2}">
      <dgm:prSet/>
      <dgm:spPr/>
      <dgm:t>
        <a:bodyPr/>
        <a:lstStyle/>
        <a:p>
          <a:endParaRPr lang="en-IN"/>
        </a:p>
      </dgm:t>
    </dgm:pt>
    <dgm:pt modelId="{EFF33717-16B5-4AB5-AB77-857084673DD3}" type="pres">
      <dgm:prSet presAssocID="{4F38901A-B237-4282-A7C7-7421CA694505}" presName="Name0" presStyleCnt="0">
        <dgm:presLayoutVars>
          <dgm:dir/>
          <dgm:animLvl val="lvl"/>
          <dgm:resizeHandles val="exact"/>
        </dgm:presLayoutVars>
      </dgm:prSet>
      <dgm:spPr/>
      <dgm:t>
        <a:bodyPr/>
        <a:lstStyle/>
        <a:p>
          <a:endParaRPr lang="en-US"/>
        </a:p>
      </dgm:t>
    </dgm:pt>
    <dgm:pt modelId="{437726A4-7D22-4EE3-911E-7AD6CFAECC65}" type="pres">
      <dgm:prSet presAssocID="{A4C2D665-4F4B-4A3B-829A-BF15EF62BFB2}" presName="composite" presStyleCnt="0"/>
      <dgm:spPr/>
    </dgm:pt>
    <dgm:pt modelId="{A96F1DEF-3758-44B8-B26B-3EA9EEF944D7}" type="pres">
      <dgm:prSet presAssocID="{A4C2D665-4F4B-4A3B-829A-BF15EF62BFB2}" presName="parTx" presStyleLbl="alignNode1" presStyleIdx="0" presStyleCnt="3">
        <dgm:presLayoutVars>
          <dgm:chMax val="0"/>
          <dgm:chPref val="0"/>
          <dgm:bulletEnabled val="1"/>
        </dgm:presLayoutVars>
      </dgm:prSet>
      <dgm:spPr/>
      <dgm:t>
        <a:bodyPr/>
        <a:lstStyle/>
        <a:p>
          <a:endParaRPr lang="en-US"/>
        </a:p>
      </dgm:t>
    </dgm:pt>
    <dgm:pt modelId="{0E2A55B1-C59B-4775-A9DB-D0F72E152E7A}" type="pres">
      <dgm:prSet presAssocID="{A4C2D665-4F4B-4A3B-829A-BF15EF62BFB2}" presName="desTx" presStyleLbl="alignAccFollowNode1" presStyleIdx="0" presStyleCnt="3">
        <dgm:presLayoutVars>
          <dgm:bulletEnabled val="1"/>
        </dgm:presLayoutVars>
      </dgm:prSet>
      <dgm:spPr/>
      <dgm:t>
        <a:bodyPr/>
        <a:lstStyle/>
        <a:p>
          <a:endParaRPr lang="en-US"/>
        </a:p>
      </dgm:t>
    </dgm:pt>
    <dgm:pt modelId="{BBF0610D-2F0C-4DEB-8AD8-610D53599881}" type="pres">
      <dgm:prSet presAssocID="{5CB7111A-E629-4B77-8C6D-5C4C7FFC6D5F}" presName="space" presStyleCnt="0"/>
      <dgm:spPr/>
    </dgm:pt>
    <dgm:pt modelId="{D84B8C9C-DFD5-44F2-9881-B14F192DE2FF}" type="pres">
      <dgm:prSet presAssocID="{8BD0322F-848F-46A0-9FC9-6653DEB8EDB5}" presName="composite" presStyleCnt="0"/>
      <dgm:spPr/>
    </dgm:pt>
    <dgm:pt modelId="{0C5E538D-5B5A-4419-A752-2A4AF3AAF9BC}" type="pres">
      <dgm:prSet presAssocID="{8BD0322F-848F-46A0-9FC9-6653DEB8EDB5}" presName="parTx" presStyleLbl="alignNode1" presStyleIdx="1" presStyleCnt="3">
        <dgm:presLayoutVars>
          <dgm:chMax val="0"/>
          <dgm:chPref val="0"/>
          <dgm:bulletEnabled val="1"/>
        </dgm:presLayoutVars>
      </dgm:prSet>
      <dgm:spPr/>
      <dgm:t>
        <a:bodyPr/>
        <a:lstStyle/>
        <a:p>
          <a:endParaRPr lang="en-US"/>
        </a:p>
      </dgm:t>
    </dgm:pt>
    <dgm:pt modelId="{5F75DEE3-82C1-4E56-8120-1D10C816E042}" type="pres">
      <dgm:prSet presAssocID="{8BD0322F-848F-46A0-9FC9-6653DEB8EDB5}" presName="desTx" presStyleLbl="alignAccFollowNode1" presStyleIdx="1" presStyleCnt="3">
        <dgm:presLayoutVars>
          <dgm:bulletEnabled val="1"/>
        </dgm:presLayoutVars>
      </dgm:prSet>
      <dgm:spPr/>
      <dgm:t>
        <a:bodyPr/>
        <a:lstStyle/>
        <a:p>
          <a:endParaRPr lang="en-US"/>
        </a:p>
      </dgm:t>
    </dgm:pt>
    <dgm:pt modelId="{A1BE6E39-86CF-4541-B6FF-31D78BCA1E08}" type="pres">
      <dgm:prSet presAssocID="{DABDFACA-F29B-41EE-A5BE-9E144FF3A6E3}" presName="space" presStyleCnt="0"/>
      <dgm:spPr/>
    </dgm:pt>
    <dgm:pt modelId="{0582617A-0DE6-4BFC-B2F4-2530DC4E38EF}" type="pres">
      <dgm:prSet presAssocID="{1C18BFF6-F4DF-435C-BCEA-9D0BA5304211}" presName="composite" presStyleCnt="0"/>
      <dgm:spPr/>
    </dgm:pt>
    <dgm:pt modelId="{4AC390C4-880F-4F30-9DCB-0C50D2A99944}" type="pres">
      <dgm:prSet presAssocID="{1C18BFF6-F4DF-435C-BCEA-9D0BA5304211}" presName="parTx" presStyleLbl="alignNode1" presStyleIdx="2" presStyleCnt="3">
        <dgm:presLayoutVars>
          <dgm:chMax val="0"/>
          <dgm:chPref val="0"/>
          <dgm:bulletEnabled val="1"/>
        </dgm:presLayoutVars>
      </dgm:prSet>
      <dgm:spPr/>
      <dgm:t>
        <a:bodyPr/>
        <a:lstStyle/>
        <a:p>
          <a:endParaRPr lang="en-US"/>
        </a:p>
      </dgm:t>
    </dgm:pt>
    <dgm:pt modelId="{35C1A72B-E7B9-4824-B469-189C073FBCB1}" type="pres">
      <dgm:prSet presAssocID="{1C18BFF6-F4DF-435C-BCEA-9D0BA5304211}" presName="desTx" presStyleLbl="alignAccFollowNode1" presStyleIdx="2" presStyleCnt="3">
        <dgm:presLayoutVars>
          <dgm:bulletEnabled val="1"/>
        </dgm:presLayoutVars>
      </dgm:prSet>
      <dgm:spPr/>
      <dgm:t>
        <a:bodyPr/>
        <a:lstStyle/>
        <a:p>
          <a:endParaRPr lang="en-US"/>
        </a:p>
      </dgm:t>
    </dgm:pt>
  </dgm:ptLst>
  <dgm:cxnLst>
    <dgm:cxn modelId="{20FC8225-2AA7-4C2D-B6EB-B0E540CB1875}" srcId="{8BD0322F-848F-46A0-9FC9-6653DEB8EDB5}" destId="{C1A2E08F-E45B-40F2-A2AE-7BDE1D8102DB}" srcOrd="1" destOrd="0" parTransId="{E7916EB4-BDD4-46A6-9B70-EEDEB2AFFAF8}" sibTransId="{18B469A4-FF9D-48B7-9A07-3341EC6D603D}"/>
    <dgm:cxn modelId="{D581901B-1CBC-4B47-9EC1-0AFB0337EC6B}" srcId="{8BD0322F-848F-46A0-9FC9-6653DEB8EDB5}" destId="{7C1E4F06-43D8-46E1-BCC0-DA91E41C7378}" srcOrd="0" destOrd="0" parTransId="{3D7733E0-621E-4336-87F4-CAF31D55CB4B}" sibTransId="{97515FCA-A7E2-417B-86F2-8B956025C70A}"/>
    <dgm:cxn modelId="{011E49C4-D84A-4D21-9080-AD6F198CCC86}" srcId="{A4C2D665-4F4B-4A3B-829A-BF15EF62BFB2}" destId="{39DCC4F2-F396-4FA3-8953-46319515DE0F}" srcOrd="0" destOrd="0" parTransId="{A2D6D68D-EF76-45E5-BC04-A89AB5E7C80D}" sibTransId="{30C6663D-85E4-4E61-A4E7-3A588FEB0E33}"/>
    <dgm:cxn modelId="{ADDE3E82-66E2-4453-8578-099ECCF21DFF}" type="presOf" srcId="{DFB3F9F0-46D8-4315-8210-E6E648F4CDBE}" destId="{0E2A55B1-C59B-4775-A9DB-D0F72E152E7A}" srcOrd="0" destOrd="2" presId="urn:microsoft.com/office/officeart/2005/8/layout/hList1"/>
    <dgm:cxn modelId="{8C648C7A-39BD-4656-9776-A3820EF96F1D}" type="presOf" srcId="{7C1E4F06-43D8-46E1-BCC0-DA91E41C7378}" destId="{5F75DEE3-82C1-4E56-8120-1D10C816E042}" srcOrd="0" destOrd="0" presId="urn:microsoft.com/office/officeart/2005/8/layout/hList1"/>
    <dgm:cxn modelId="{9E733D11-0B10-4DC9-A051-EF3D09ED5798}" srcId="{8BD0322F-848F-46A0-9FC9-6653DEB8EDB5}" destId="{C06E76E7-B025-42B0-B404-37F330131AD6}" srcOrd="3" destOrd="0" parTransId="{A4FA706C-AF4C-439D-9ADD-1CE8F7BAE40F}" sibTransId="{757DC594-EEAE-47C8-8787-5E5E5E0A92A8}"/>
    <dgm:cxn modelId="{3D4BE5AE-23B6-477D-99E8-5E3AA90FE00F}" type="presOf" srcId="{C06E76E7-B025-42B0-B404-37F330131AD6}" destId="{5F75DEE3-82C1-4E56-8120-1D10C816E042}" srcOrd="0" destOrd="3" presId="urn:microsoft.com/office/officeart/2005/8/layout/hList1"/>
    <dgm:cxn modelId="{20F6901E-D1A9-4D52-8BF4-83C65D5D1BC2}" srcId="{1C18BFF6-F4DF-435C-BCEA-9D0BA5304211}" destId="{16068227-6577-41C1-B081-4438B26F7876}" srcOrd="2" destOrd="0" parTransId="{3FC3FC64-00CC-43A0-AEAC-4FE849C19754}" sibTransId="{5192E497-E747-48B9-9FB0-C71806578563}"/>
    <dgm:cxn modelId="{F2EE9F98-BB53-4632-9EA7-81C6864D79F8}" type="presOf" srcId="{61680D62-84B0-4813-9B01-F90E7923671F}" destId="{5F75DEE3-82C1-4E56-8120-1D10C816E042}" srcOrd="0" destOrd="2" presId="urn:microsoft.com/office/officeart/2005/8/layout/hList1"/>
    <dgm:cxn modelId="{FD6D8753-EAAB-44D7-8F73-655A5FF77AC6}" type="presOf" srcId="{A4C2D665-4F4B-4A3B-829A-BF15EF62BFB2}" destId="{A96F1DEF-3758-44B8-B26B-3EA9EEF944D7}" srcOrd="0" destOrd="0" presId="urn:microsoft.com/office/officeart/2005/8/layout/hList1"/>
    <dgm:cxn modelId="{B615B784-D0C8-43AE-94DE-886D70889759}" type="presOf" srcId="{39DCC4F2-F396-4FA3-8953-46319515DE0F}" destId="{0E2A55B1-C59B-4775-A9DB-D0F72E152E7A}" srcOrd="0" destOrd="0" presId="urn:microsoft.com/office/officeart/2005/8/layout/hList1"/>
    <dgm:cxn modelId="{6AD91D46-F4B7-48C8-879C-AB6A38ABFFB5}" srcId="{A4C2D665-4F4B-4A3B-829A-BF15EF62BFB2}" destId="{26B6140F-68C0-49F8-AD42-D3A6FEF59692}" srcOrd="3" destOrd="0" parTransId="{F74A360E-D766-4DE4-860C-BA2CE9BD809E}" sibTransId="{2E5484B9-D27B-4B12-B341-4101180E0A80}"/>
    <dgm:cxn modelId="{E28DFD25-5BC1-4A2B-B0BB-062D715198AA}" type="presOf" srcId="{26B6140F-68C0-49F8-AD42-D3A6FEF59692}" destId="{0E2A55B1-C59B-4775-A9DB-D0F72E152E7A}" srcOrd="0" destOrd="3" presId="urn:microsoft.com/office/officeart/2005/8/layout/hList1"/>
    <dgm:cxn modelId="{C93C873C-BC4C-4091-A79E-5BE8E86D9513}" srcId="{4F38901A-B237-4282-A7C7-7421CA694505}" destId="{1C18BFF6-F4DF-435C-BCEA-9D0BA5304211}" srcOrd="2" destOrd="0" parTransId="{44012E2F-2972-4E94-B7C1-BF9CEC0FDB98}" sibTransId="{00FC4E4B-FAAE-46A7-B46F-400573D2660D}"/>
    <dgm:cxn modelId="{C97329F6-72A7-4FBC-B98E-48134FD93EF7}" srcId="{A4C2D665-4F4B-4A3B-829A-BF15EF62BFB2}" destId="{DFB3F9F0-46D8-4315-8210-E6E648F4CDBE}" srcOrd="2" destOrd="0" parTransId="{0A045F20-05A9-46AC-842B-20BB1A28D413}" sibTransId="{024747F8-9562-4D55-BDF4-71526F76859A}"/>
    <dgm:cxn modelId="{D3F48BF8-828C-4004-9817-CA6F991A2FC1}" type="presOf" srcId="{4F38901A-B237-4282-A7C7-7421CA694505}" destId="{EFF33717-16B5-4AB5-AB77-857084673DD3}" srcOrd="0" destOrd="0" presId="urn:microsoft.com/office/officeart/2005/8/layout/hList1"/>
    <dgm:cxn modelId="{79F27DB8-385C-4E83-9E4B-EF4D3F65C650}" srcId="{A4C2D665-4F4B-4A3B-829A-BF15EF62BFB2}" destId="{2CEAF6EE-0297-4084-BBCB-D816558138F7}" srcOrd="4" destOrd="0" parTransId="{1C903BBF-0025-4D03-8694-375C28BEA7B1}" sibTransId="{3C87A3E7-3C95-4E60-AA69-634365A98E99}"/>
    <dgm:cxn modelId="{528D1B06-AF29-4CBB-ADE6-01D94F756924}" type="presOf" srcId="{1C18BFF6-F4DF-435C-BCEA-9D0BA5304211}" destId="{4AC390C4-880F-4F30-9DCB-0C50D2A99944}" srcOrd="0" destOrd="0" presId="urn:microsoft.com/office/officeart/2005/8/layout/hList1"/>
    <dgm:cxn modelId="{5417F3BD-9A1D-42D6-8277-27254E429B62}" srcId="{1C18BFF6-F4DF-435C-BCEA-9D0BA5304211}" destId="{6402BEE1-DCA3-457C-8C53-EFC4109E1426}" srcOrd="0" destOrd="0" parTransId="{AB8EA2C6-8E8C-46AC-88F9-E6C4FC289B6C}" sibTransId="{DF23B6D6-4964-45FF-9322-0DA47483D987}"/>
    <dgm:cxn modelId="{44F8CC41-411D-4219-A707-0C2BB52F836D}" type="presOf" srcId="{12F10126-B8A8-476F-B810-839590990240}" destId="{0E2A55B1-C59B-4775-A9DB-D0F72E152E7A}" srcOrd="0" destOrd="1" presId="urn:microsoft.com/office/officeart/2005/8/layout/hList1"/>
    <dgm:cxn modelId="{352F1CA0-5707-412D-A0ED-188C6214852D}" type="presOf" srcId="{C1A2E08F-E45B-40F2-A2AE-7BDE1D8102DB}" destId="{5F75DEE3-82C1-4E56-8120-1D10C816E042}" srcOrd="0" destOrd="1" presId="urn:microsoft.com/office/officeart/2005/8/layout/hList1"/>
    <dgm:cxn modelId="{D7A300D6-AA3D-4CBB-A041-46AA4B14511E}" srcId="{4F38901A-B237-4282-A7C7-7421CA694505}" destId="{8BD0322F-848F-46A0-9FC9-6653DEB8EDB5}" srcOrd="1" destOrd="0" parTransId="{56DE6831-0C08-4A92-8F5C-5F878B13D33B}" sibTransId="{DABDFACA-F29B-41EE-A5BE-9E144FF3A6E3}"/>
    <dgm:cxn modelId="{18BF5490-C393-4AE7-BF40-D3B576687E60}" srcId="{8BD0322F-848F-46A0-9FC9-6653DEB8EDB5}" destId="{61680D62-84B0-4813-9B01-F90E7923671F}" srcOrd="2" destOrd="0" parTransId="{E4F01257-B06F-476A-A8E7-D90F9BC4F531}" sibTransId="{C92D2A00-64F3-47F5-A3D8-D0AE6E004573}"/>
    <dgm:cxn modelId="{F6CF2A68-AEF9-4E61-980B-F1085F2CEEDB}" type="presOf" srcId="{16068227-6577-41C1-B081-4438B26F7876}" destId="{35C1A72B-E7B9-4824-B469-189C073FBCB1}" srcOrd="0" destOrd="2" presId="urn:microsoft.com/office/officeart/2005/8/layout/hList1"/>
    <dgm:cxn modelId="{C2F61973-5D80-4B7E-B9F5-88AE313DCECB}" srcId="{4F38901A-B237-4282-A7C7-7421CA694505}" destId="{A4C2D665-4F4B-4A3B-829A-BF15EF62BFB2}" srcOrd="0" destOrd="0" parTransId="{765A0799-F8A7-454D-A24B-E8CE91C21B45}" sibTransId="{5CB7111A-E629-4B77-8C6D-5C4C7FFC6D5F}"/>
    <dgm:cxn modelId="{7C1B8912-1FEA-492F-8F9F-11A115662E5D}" type="presOf" srcId="{8BD0322F-848F-46A0-9FC9-6653DEB8EDB5}" destId="{0C5E538D-5B5A-4419-A752-2A4AF3AAF9BC}" srcOrd="0" destOrd="0" presId="urn:microsoft.com/office/officeart/2005/8/layout/hList1"/>
    <dgm:cxn modelId="{7DC222C8-CAC4-4DFC-B518-1488E46E3E3C}" srcId="{1C18BFF6-F4DF-435C-BCEA-9D0BA5304211}" destId="{3B33046A-C6D1-483D-AF4A-632416A42B8A}" srcOrd="1" destOrd="0" parTransId="{0965958B-7198-43A3-B798-72993823A3B0}" sibTransId="{6D083CE9-7BCC-4409-ABB8-86C4EE51C65F}"/>
    <dgm:cxn modelId="{F404ED38-9AEA-4707-833F-C6C2187EB3FF}" type="presOf" srcId="{2CEAF6EE-0297-4084-BBCB-D816558138F7}" destId="{0E2A55B1-C59B-4775-A9DB-D0F72E152E7A}" srcOrd="0" destOrd="4" presId="urn:microsoft.com/office/officeart/2005/8/layout/hList1"/>
    <dgm:cxn modelId="{FE78D368-81A7-483F-859D-EE6E85C4D4A3}" type="presOf" srcId="{3B33046A-C6D1-483D-AF4A-632416A42B8A}" destId="{35C1A72B-E7B9-4824-B469-189C073FBCB1}" srcOrd="0" destOrd="1" presId="urn:microsoft.com/office/officeart/2005/8/layout/hList1"/>
    <dgm:cxn modelId="{18A9DCCB-A5AA-42F4-9FF6-059B04655ED4}" type="presOf" srcId="{6402BEE1-DCA3-457C-8C53-EFC4109E1426}" destId="{35C1A72B-E7B9-4824-B469-189C073FBCB1}" srcOrd="0" destOrd="0" presId="urn:microsoft.com/office/officeart/2005/8/layout/hList1"/>
    <dgm:cxn modelId="{0575116E-FB9C-487C-9342-056DF12C3E41}" srcId="{A4C2D665-4F4B-4A3B-829A-BF15EF62BFB2}" destId="{12F10126-B8A8-476F-B810-839590990240}" srcOrd="1" destOrd="0" parTransId="{5A393846-73A3-4D02-A35F-3CEA3A2C7B06}" sibTransId="{E24D9F61-347D-4E8D-B2A7-65431794B4C0}"/>
    <dgm:cxn modelId="{6C4369BD-D12A-4470-835B-51CAD9F59841}" type="presParOf" srcId="{EFF33717-16B5-4AB5-AB77-857084673DD3}" destId="{437726A4-7D22-4EE3-911E-7AD6CFAECC65}" srcOrd="0" destOrd="0" presId="urn:microsoft.com/office/officeart/2005/8/layout/hList1"/>
    <dgm:cxn modelId="{1F1C4F21-53C9-4811-80A3-64DEF48261C5}" type="presParOf" srcId="{437726A4-7D22-4EE3-911E-7AD6CFAECC65}" destId="{A96F1DEF-3758-44B8-B26B-3EA9EEF944D7}" srcOrd="0" destOrd="0" presId="urn:microsoft.com/office/officeart/2005/8/layout/hList1"/>
    <dgm:cxn modelId="{F35E52B6-1C91-4563-98CE-3C1D7C32B74F}" type="presParOf" srcId="{437726A4-7D22-4EE3-911E-7AD6CFAECC65}" destId="{0E2A55B1-C59B-4775-A9DB-D0F72E152E7A}" srcOrd="1" destOrd="0" presId="urn:microsoft.com/office/officeart/2005/8/layout/hList1"/>
    <dgm:cxn modelId="{8B98D2C1-DBFD-42C7-9178-88FE44E917D2}" type="presParOf" srcId="{EFF33717-16B5-4AB5-AB77-857084673DD3}" destId="{BBF0610D-2F0C-4DEB-8AD8-610D53599881}" srcOrd="1" destOrd="0" presId="urn:microsoft.com/office/officeart/2005/8/layout/hList1"/>
    <dgm:cxn modelId="{73801C89-9AF5-479A-9F80-2DC30D3419E6}" type="presParOf" srcId="{EFF33717-16B5-4AB5-AB77-857084673DD3}" destId="{D84B8C9C-DFD5-44F2-9881-B14F192DE2FF}" srcOrd="2" destOrd="0" presId="urn:microsoft.com/office/officeart/2005/8/layout/hList1"/>
    <dgm:cxn modelId="{D8954C9F-81B8-4F27-9820-2FC674715E93}" type="presParOf" srcId="{D84B8C9C-DFD5-44F2-9881-B14F192DE2FF}" destId="{0C5E538D-5B5A-4419-A752-2A4AF3AAF9BC}" srcOrd="0" destOrd="0" presId="urn:microsoft.com/office/officeart/2005/8/layout/hList1"/>
    <dgm:cxn modelId="{7CC8F3CC-DA4C-45B4-ADCF-202652C499D8}" type="presParOf" srcId="{D84B8C9C-DFD5-44F2-9881-B14F192DE2FF}" destId="{5F75DEE3-82C1-4E56-8120-1D10C816E042}" srcOrd="1" destOrd="0" presId="urn:microsoft.com/office/officeart/2005/8/layout/hList1"/>
    <dgm:cxn modelId="{7EDC3E69-BF27-4CDF-9B0C-56BC05E2B851}" type="presParOf" srcId="{EFF33717-16B5-4AB5-AB77-857084673DD3}" destId="{A1BE6E39-86CF-4541-B6FF-31D78BCA1E08}" srcOrd="3" destOrd="0" presId="urn:microsoft.com/office/officeart/2005/8/layout/hList1"/>
    <dgm:cxn modelId="{58454B87-C1B5-4FFD-94A5-7E6E06771A3D}" type="presParOf" srcId="{EFF33717-16B5-4AB5-AB77-857084673DD3}" destId="{0582617A-0DE6-4BFC-B2F4-2530DC4E38EF}" srcOrd="4" destOrd="0" presId="urn:microsoft.com/office/officeart/2005/8/layout/hList1"/>
    <dgm:cxn modelId="{DF504E90-1BE4-4CEA-882C-236E689A2BB3}" type="presParOf" srcId="{0582617A-0DE6-4BFC-B2F4-2530DC4E38EF}" destId="{4AC390C4-880F-4F30-9DCB-0C50D2A99944}" srcOrd="0" destOrd="0" presId="urn:microsoft.com/office/officeart/2005/8/layout/hList1"/>
    <dgm:cxn modelId="{314A339B-17CF-4A92-A9F6-97260ABE5A30}" type="presParOf" srcId="{0582617A-0DE6-4BFC-B2F4-2530DC4E38EF}" destId="{35C1A72B-E7B9-4824-B469-189C073FBCB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7A125-8B94-4FF7-9435-CF69CC58239B}">
      <dsp:nvSpPr>
        <dsp:cNvPr id="0" name=""/>
        <dsp:cNvSpPr/>
      </dsp:nvSpPr>
      <dsp:spPr>
        <a:xfrm>
          <a:off x="3176" y="565326"/>
          <a:ext cx="0" cy="4735909"/>
        </a:xfrm>
        <a:prstGeom prst="lin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955C4A-11AC-42C5-AB85-1042BBFBADA5}">
      <dsp:nvSpPr>
        <dsp:cNvPr id="0" name=""/>
        <dsp:cNvSpPr/>
      </dsp:nvSpPr>
      <dsp:spPr>
        <a:xfrm>
          <a:off x="134729" y="723189"/>
          <a:ext cx="2490825" cy="2131159"/>
        </a:xfrm>
        <a:prstGeom prst="rect">
          <a:avLst/>
        </a:prstGeom>
        <a:blipFill rotWithShape="1">
          <a:blip xmlns:r="http://schemas.openxmlformats.org/officeDocument/2006/relationships" r:embed="rId1" cstate="print"/>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648A5A-08D9-4BD9-A7D7-AB93C25B91E2}">
      <dsp:nvSpPr>
        <dsp:cNvPr id="0" name=""/>
        <dsp:cNvSpPr/>
      </dsp:nvSpPr>
      <dsp:spPr>
        <a:xfrm>
          <a:off x="134729" y="2854349"/>
          <a:ext cx="2490825" cy="2446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844550">
            <a:lnSpc>
              <a:spcPct val="90000"/>
            </a:lnSpc>
            <a:spcBef>
              <a:spcPct val="0"/>
            </a:spcBef>
            <a:spcAft>
              <a:spcPct val="15000"/>
            </a:spcAft>
            <a:buChar char="•"/>
          </a:pPr>
          <a:r>
            <a:rPr lang="en-IN" sz="1900" kern="1200" dirty="0"/>
            <a:t>Protects from liquid hazards</a:t>
          </a:r>
        </a:p>
        <a:p>
          <a:pPr marL="171450" lvl="1" indent="-171450" algn="l" defTabSz="844550">
            <a:lnSpc>
              <a:spcPct val="90000"/>
            </a:lnSpc>
            <a:spcBef>
              <a:spcPct val="0"/>
            </a:spcBef>
            <a:spcAft>
              <a:spcPct val="15000"/>
            </a:spcAft>
            <a:buChar char="•"/>
          </a:pPr>
          <a:r>
            <a:rPr lang="en-IN" sz="1900" kern="1200" dirty="0"/>
            <a:t>Needed in any lab that </a:t>
          </a:r>
          <a:r>
            <a:rPr lang="en-IN" sz="1900" i="1" kern="1200" dirty="0"/>
            <a:t>stores</a:t>
          </a:r>
          <a:r>
            <a:rPr lang="en-IN" sz="1900" kern="1200" dirty="0"/>
            <a:t> chemicals</a:t>
          </a:r>
        </a:p>
        <a:p>
          <a:pPr marL="171450" lvl="1" indent="-171450" algn="l" defTabSz="844550">
            <a:lnSpc>
              <a:spcPct val="90000"/>
            </a:lnSpc>
            <a:spcBef>
              <a:spcPct val="0"/>
            </a:spcBef>
            <a:spcAft>
              <a:spcPct val="15000"/>
            </a:spcAft>
            <a:buChar char="•"/>
          </a:pPr>
          <a:r>
            <a:rPr lang="en-IN" sz="1900" kern="1200" dirty="0"/>
            <a:t>Wear even if you are personally not working with chemicals</a:t>
          </a:r>
        </a:p>
      </dsp:txBody>
      <dsp:txXfrm>
        <a:off x="134729" y="2854349"/>
        <a:ext cx="2490825" cy="2446886"/>
      </dsp:txXfrm>
    </dsp:sp>
    <dsp:sp modelId="{281B7476-0FF7-4A34-B425-E203955811FF}">
      <dsp:nvSpPr>
        <dsp:cNvPr id="0" name=""/>
        <dsp:cNvSpPr/>
      </dsp:nvSpPr>
      <dsp:spPr>
        <a:xfrm>
          <a:off x="3176" y="39113"/>
          <a:ext cx="2631061" cy="52621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IN" sz="1900" kern="1200" dirty="0"/>
            <a:t>Chemical Splash Goggles</a:t>
          </a:r>
        </a:p>
      </dsp:txBody>
      <dsp:txXfrm>
        <a:off x="3176" y="39113"/>
        <a:ext cx="2631061" cy="526212"/>
      </dsp:txXfrm>
    </dsp:sp>
    <dsp:sp modelId="{672A37CB-DBB6-4640-9E3A-59268F64CE74}">
      <dsp:nvSpPr>
        <dsp:cNvPr id="0" name=""/>
        <dsp:cNvSpPr/>
      </dsp:nvSpPr>
      <dsp:spPr>
        <a:xfrm>
          <a:off x="3065969" y="565326"/>
          <a:ext cx="0" cy="4735909"/>
        </a:xfrm>
        <a:prstGeom prst="lin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A6CAB7-84DB-4145-B1E8-8B1B220B2D9D}">
      <dsp:nvSpPr>
        <dsp:cNvPr id="0" name=""/>
        <dsp:cNvSpPr/>
      </dsp:nvSpPr>
      <dsp:spPr>
        <a:xfrm>
          <a:off x="3197522" y="723189"/>
          <a:ext cx="2490825" cy="2131159"/>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58DF35-06AC-440C-8910-087CE4D671AC}">
      <dsp:nvSpPr>
        <dsp:cNvPr id="0" name=""/>
        <dsp:cNvSpPr/>
      </dsp:nvSpPr>
      <dsp:spPr>
        <a:xfrm>
          <a:off x="3197522" y="2854349"/>
          <a:ext cx="2490825" cy="2446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844550">
            <a:lnSpc>
              <a:spcPct val="90000"/>
            </a:lnSpc>
            <a:spcBef>
              <a:spcPct val="0"/>
            </a:spcBef>
            <a:spcAft>
              <a:spcPct val="15000"/>
            </a:spcAft>
            <a:buChar char="•"/>
          </a:pPr>
          <a:r>
            <a:rPr lang="en-IN" sz="1900" kern="1200" dirty="0"/>
            <a:t>Protects from voluminous hazards</a:t>
          </a:r>
        </a:p>
        <a:p>
          <a:pPr marL="171450" lvl="1" indent="-171450" algn="l" defTabSz="844550">
            <a:lnSpc>
              <a:spcPct val="90000"/>
            </a:lnSpc>
            <a:spcBef>
              <a:spcPct val="0"/>
            </a:spcBef>
            <a:spcAft>
              <a:spcPct val="15000"/>
            </a:spcAft>
            <a:buChar char="•"/>
          </a:pPr>
          <a:r>
            <a:rPr lang="en-IN" sz="1900" kern="1200" dirty="0"/>
            <a:t>For fuming or extremely dangerous chemicals: HF, liq. N2, etc.</a:t>
          </a:r>
        </a:p>
        <a:p>
          <a:pPr marL="171450" lvl="1" indent="-171450" algn="l" defTabSz="844550">
            <a:lnSpc>
              <a:spcPct val="90000"/>
            </a:lnSpc>
            <a:spcBef>
              <a:spcPct val="0"/>
            </a:spcBef>
            <a:spcAft>
              <a:spcPct val="15000"/>
            </a:spcAft>
            <a:buChar char="•"/>
          </a:pPr>
          <a:r>
            <a:rPr lang="en-IN" sz="1900" kern="1200" dirty="0"/>
            <a:t>Need to be work OVER splash goggles</a:t>
          </a:r>
        </a:p>
      </dsp:txBody>
      <dsp:txXfrm>
        <a:off x="3197522" y="2854349"/>
        <a:ext cx="2490825" cy="2446886"/>
      </dsp:txXfrm>
    </dsp:sp>
    <dsp:sp modelId="{2F4CF3A3-6578-49AA-847D-7FC335DDC89F}">
      <dsp:nvSpPr>
        <dsp:cNvPr id="0" name=""/>
        <dsp:cNvSpPr/>
      </dsp:nvSpPr>
      <dsp:spPr>
        <a:xfrm>
          <a:off x="3065969" y="39113"/>
          <a:ext cx="2631061" cy="52621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IN" sz="1900" kern="1200" dirty="0"/>
            <a:t>Face Shields</a:t>
          </a:r>
        </a:p>
      </dsp:txBody>
      <dsp:txXfrm>
        <a:off x="3065969" y="39113"/>
        <a:ext cx="2631061" cy="526212"/>
      </dsp:txXfrm>
    </dsp:sp>
    <dsp:sp modelId="{B8756474-3346-4CF1-A329-F456F1B5DAA9}">
      <dsp:nvSpPr>
        <dsp:cNvPr id="0" name=""/>
        <dsp:cNvSpPr/>
      </dsp:nvSpPr>
      <dsp:spPr>
        <a:xfrm>
          <a:off x="6128762" y="565326"/>
          <a:ext cx="0" cy="4735909"/>
        </a:xfrm>
        <a:prstGeom prst="lin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DB9E86-860D-4386-B28B-5F407FAC1E98}">
      <dsp:nvSpPr>
        <dsp:cNvPr id="0" name=""/>
        <dsp:cNvSpPr/>
      </dsp:nvSpPr>
      <dsp:spPr>
        <a:xfrm>
          <a:off x="6260315" y="723189"/>
          <a:ext cx="2490825" cy="2131159"/>
        </a:xfrm>
        <a:prstGeom prst="rect">
          <a:avLst/>
        </a:prstGeom>
        <a:blipFill rotWithShape="1">
          <a:blip xmlns:r="http://schemas.openxmlformats.org/officeDocument/2006/relationships" r:embed="rId3" cstate="print"/>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635890-6000-4B7A-ACE8-70C5AB199395}">
      <dsp:nvSpPr>
        <dsp:cNvPr id="0" name=""/>
        <dsp:cNvSpPr/>
      </dsp:nvSpPr>
      <dsp:spPr>
        <a:xfrm>
          <a:off x="6260315" y="2854349"/>
          <a:ext cx="2490825" cy="2446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844550">
            <a:lnSpc>
              <a:spcPct val="90000"/>
            </a:lnSpc>
            <a:spcBef>
              <a:spcPct val="0"/>
            </a:spcBef>
            <a:spcAft>
              <a:spcPct val="15000"/>
            </a:spcAft>
            <a:buChar char="•"/>
          </a:pPr>
          <a:r>
            <a:rPr lang="en-IN" sz="1900" kern="1200" dirty="0"/>
            <a:t>Protects from mechanical and impact hazards</a:t>
          </a:r>
        </a:p>
        <a:p>
          <a:pPr marL="171450" lvl="1" indent="-171450" algn="l" defTabSz="844550">
            <a:lnSpc>
              <a:spcPct val="90000"/>
            </a:lnSpc>
            <a:spcBef>
              <a:spcPct val="0"/>
            </a:spcBef>
            <a:spcAft>
              <a:spcPct val="15000"/>
            </a:spcAft>
            <a:buChar char="•"/>
          </a:pPr>
          <a:r>
            <a:rPr lang="en-IN" sz="1900" kern="1200" dirty="0"/>
            <a:t>Must be </a:t>
          </a:r>
          <a:r>
            <a:rPr lang="en-IN" sz="1900" kern="1200" dirty="0" smtClean="0"/>
            <a:t>worn </a:t>
          </a:r>
          <a:r>
            <a:rPr lang="en-IN" sz="1900" kern="1200" dirty="0"/>
            <a:t>in all other labs</a:t>
          </a:r>
        </a:p>
        <a:p>
          <a:pPr marL="171450" lvl="1" indent="-171450" algn="l" defTabSz="844550">
            <a:lnSpc>
              <a:spcPct val="90000"/>
            </a:lnSpc>
            <a:spcBef>
              <a:spcPct val="0"/>
            </a:spcBef>
            <a:spcAft>
              <a:spcPct val="15000"/>
            </a:spcAft>
            <a:buChar char="•"/>
          </a:pPr>
          <a:r>
            <a:rPr lang="en-IN" sz="1900" kern="1200" dirty="0"/>
            <a:t>There are no labs in IISc that do not need these</a:t>
          </a:r>
        </a:p>
      </dsp:txBody>
      <dsp:txXfrm>
        <a:off x="6260315" y="2854349"/>
        <a:ext cx="2490825" cy="2446886"/>
      </dsp:txXfrm>
    </dsp:sp>
    <dsp:sp modelId="{4259D304-B5FD-4DD9-827D-0C818C04AF34}">
      <dsp:nvSpPr>
        <dsp:cNvPr id="0" name=""/>
        <dsp:cNvSpPr/>
      </dsp:nvSpPr>
      <dsp:spPr>
        <a:xfrm>
          <a:off x="6128762" y="39113"/>
          <a:ext cx="2631061" cy="52621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IN" sz="1900" kern="1200" dirty="0"/>
            <a:t>Safety  Glasses</a:t>
          </a:r>
        </a:p>
      </dsp:txBody>
      <dsp:txXfrm>
        <a:off x="6128762" y="39113"/>
        <a:ext cx="2631061" cy="5262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B27C6-0A11-4854-AE37-4258FF536EF8}">
      <dsp:nvSpPr>
        <dsp:cNvPr id="0" name=""/>
        <dsp:cNvSpPr/>
      </dsp:nvSpPr>
      <dsp:spPr>
        <a:xfrm>
          <a:off x="1102" y="644758"/>
          <a:ext cx="0" cy="3423060"/>
        </a:xfrm>
        <a:prstGeom prst="lin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832896-7F6B-475D-91C2-F6AEADA70397}">
      <dsp:nvSpPr>
        <dsp:cNvPr id="0" name=""/>
        <dsp:cNvSpPr/>
      </dsp:nvSpPr>
      <dsp:spPr>
        <a:xfrm>
          <a:off x="96187" y="758860"/>
          <a:ext cx="1800339" cy="154037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9ECAEF-D3FA-4C88-9510-792CD64927D5}">
      <dsp:nvSpPr>
        <dsp:cNvPr id="0" name=""/>
        <dsp:cNvSpPr/>
      </dsp:nvSpPr>
      <dsp:spPr>
        <a:xfrm>
          <a:off x="96187" y="2299238"/>
          <a:ext cx="1800339" cy="176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t" anchorCtr="0">
          <a:noAutofit/>
        </a:bodyPr>
        <a:lstStyle/>
        <a:p>
          <a:pPr marL="171450" lvl="1" indent="-171450" algn="l" defTabSz="800100">
            <a:lnSpc>
              <a:spcPct val="90000"/>
            </a:lnSpc>
            <a:spcBef>
              <a:spcPct val="0"/>
            </a:spcBef>
            <a:spcAft>
              <a:spcPct val="15000"/>
            </a:spcAft>
            <a:buChar char="•"/>
          </a:pPr>
          <a:r>
            <a:rPr lang="en-IN" sz="1800" kern="1200" dirty="0"/>
            <a:t>&lt; 2 mil thick</a:t>
          </a:r>
        </a:p>
        <a:p>
          <a:pPr marL="171450" lvl="1" indent="-171450" algn="l" defTabSz="800100">
            <a:lnSpc>
              <a:spcPct val="90000"/>
            </a:lnSpc>
            <a:spcBef>
              <a:spcPct val="0"/>
            </a:spcBef>
            <a:spcAft>
              <a:spcPct val="15000"/>
            </a:spcAft>
            <a:buChar char="•"/>
          </a:pPr>
          <a:r>
            <a:rPr lang="en-US" sz="1800" kern="1200" dirty="0"/>
            <a:t>General purpose</a:t>
          </a:r>
          <a:endParaRPr lang="en-IN" sz="1800" kern="1200" dirty="0"/>
        </a:p>
        <a:p>
          <a:pPr marL="171450" lvl="1" indent="-171450" algn="l" defTabSz="800100">
            <a:lnSpc>
              <a:spcPct val="90000"/>
            </a:lnSpc>
            <a:spcBef>
              <a:spcPct val="0"/>
            </a:spcBef>
            <a:spcAft>
              <a:spcPct val="15000"/>
            </a:spcAft>
            <a:buChar char="•"/>
          </a:pPr>
          <a:r>
            <a:rPr lang="en-US" sz="1800" kern="1200" dirty="0"/>
            <a:t>Solvents </a:t>
          </a:r>
          <a:endParaRPr lang="en-IN" sz="1800" kern="1200" dirty="0"/>
        </a:p>
        <a:p>
          <a:pPr marL="171450" lvl="1" indent="-171450" algn="l" defTabSz="800100">
            <a:lnSpc>
              <a:spcPct val="90000"/>
            </a:lnSpc>
            <a:spcBef>
              <a:spcPct val="0"/>
            </a:spcBef>
            <a:spcAft>
              <a:spcPct val="15000"/>
            </a:spcAft>
            <a:buChar char="•"/>
          </a:pPr>
          <a:r>
            <a:rPr lang="en-US" sz="1800" kern="1200" dirty="0"/>
            <a:t>Biological samples</a:t>
          </a:r>
          <a:endParaRPr lang="en-IN" sz="1800" kern="1200" dirty="0"/>
        </a:p>
      </dsp:txBody>
      <dsp:txXfrm>
        <a:off x="96187" y="2299238"/>
        <a:ext cx="1800339" cy="1768581"/>
      </dsp:txXfrm>
    </dsp:sp>
    <dsp:sp modelId="{2463D97B-E476-44D7-9BAC-1CE11A4E4EAE}">
      <dsp:nvSpPr>
        <dsp:cNvPr id="0" name=""/>
        <dsp:cNvSpPr/>
      </dsp:nvSpPr>
      <dsp:spPr>
        <a:xfrm>
          <a:off x="1102" y="264418"/>
          <a:ext cx="1901700" cy="38034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IN" sz="1500" kern="1200" dirty="0"/>
            <a:t>Thin nitrile</a:t>
          </a:r>
        </a:p>
      </dsp:txBody>
      <dsp:txXfrm>
        <a:off x="1102" y="264418"/>
        <a:ext cx="1901700" cy="380340"/>
      </dsp:txXfrm>
    </dsp:sp>
    <dsp:sp modelId="{9C11372D-2F28-4688-815D-7DE19993D673}">
      <dsp:nvSpPr>
        <dsp:cNvPr id="0" name=""/>
        <dsp:cNvSpPr/>
      </dsp:nvSpPr>
      <dsp:spPr>
        <a:xfrm>
          <a:off x="2287467" y="644758"/>
          <a:ext cx="0" cy="3423060"/>
        </a:xfrm>
        <a:prstGeom prst="lin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4E2291-E29C-42D8-A9B6-D2FE8D637A76}">
      <dsp:nvSpPr>
        <dsp:cNvPr id="0" name=""/>
        <dsp:cNvSpPr/>
      </dsp:nvSpPr>
      <dsp:spPr>
        <a:xfrm>
          <a:off x="2382552" y="758860"/>
          <a:ext cx="1800339" cy="1540377"/>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1ADDC2-DF52-4848-B039-6AEE159D8548}">
      <dsp:nvSpPr>
        <dsp:cNvPr id="0" name=""/>
        <dsp:cNvSpPr/>
      </dsp:nvSpPr>
      <dsp:spPr>
        <a:xfrm>
          <a:off x="2382552" y="2299238"/>
          <a:ext cx="1800339" cy="176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t" anchorCtr="0">
          <a:noAutofit/>
        </a:bodyPr>
        <a:lstStyle/>
        <a:p>
          <a:pPr marL="171450" lvl="1" indent="-171450" algn="l" defTabSz="800100">
            <a:lnSpc>
              <a:spcPct val="90000"/>
            </a:lnSpc>
            <a:spcBef>
              <a:spcPct val="0"/>
            </a:spcBef>
            <a:spcAft>
              <a:spcPct val="15000"/>
            </a:spcAft>
            <a:buChar char="•"/>
          </a:pPr>
          <a:r>
            <a:rPr lang="en-IN" sz="1800" kern="1200" dirty="0"/>
            <a:t>2-4 mil thick</a:t>
          </a:r>
        </a:p>
        <a:p>
          <a:pPr marL="171450" lvl="1" indent="-171450" algn="l" defTabSz="800100">
            <a:lnSpc>
              <a:spcPct val="90000"/>
            </a:lnSpc>
            <a:spcBef>
              <a:spcPct val="0"/>
            </a:spcBef>
            <a:spcAft>
              <a:spcPct val="15000"/>
            </a:spcAft>
            <a:buChar char="•"/>
          </a:pPr>
          <a:r>
            <a:rPr lang="en-IN" sz="1800" kern="1200" dirty="0"/>
            <a:t>Corrosive chemicals</a:t>
          </a:r>
        </a:p>
        <a:p>
          <a:pPr marL="171450" lvl="1" indent="-171450" algn="l" defTabSz="800100">
            <a:lnSpc>
              <a:spcPct val="90000"/>
            </a:lnSpc>
            <a:spcBef>
              <a:spcPct val="0"/>
            </a:spcBef>
            <a:spcAft>
              <a:spcPct val="15000"/>
            </a:spcAft>
            <a:buChar char="•"/>
          </a:pPr>
          <a:r>
            <a:rPr lang="en-IN" sz="1800" kern="1200" dirty="0"/>
            <a:t>Acids &amp; bases</a:t>
          </a:r>
        </a:p>
        <a:p>
          <a:pPr marL="171450" lvl="1" indent="-171450" algn="l" defTabSz="800100">
            <a:lnSpc>
              <a:spcPct val="90000"/>
            </a:lnSpc>
            <a:spcBef>
              <a:spcPct val="0"/>
            </a:spcBef>
            <a:spcAft>
              <a:spcPct val="15000"/>
            </a:spcAft>
            <a:buChar char="•"/>
          </a:pPr>
          <a:r>
            <a:rPr lang="en-IN" sz="1800" kern="1200" dirty="0"/>
            <a:t>Toxins</a:t>
          </a:r>
        </a:p>
      </dsp:txBody>
      <dsp:txXfrm>
        <a:off x="2382552" y="2299238"/>
        <a:ext cx="1800339" cy="1768581"/>
      </dsp:txXfrm>
    </dsp:sp>
    <dsp:sp modelId="{845EAB65-F0AA-4065-AC33-92EA491976B0}">
      <dsp:nvSpPr>
        <dsp:cNvPr id="0" name=""/>
        <dsp:cNvSpPr/>
      </dsp:nvSpPr>
      <dsp:spPr>
        <a:xfrm>
          <a:off x="2287467" y="264418"/>
          <a:ext cx="1901700" cy="38034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IN" sz="1500" kern="1200" dirty="0"/>
            <a:t>Thick nitrile</a:t>
          </a:r>
        </a:p>
      </dsp:txBody>
      <dsp:txXfrm>
        <a:off x="2287467" y="264418"/>
        <a:ext cx="1901700" cy="380340"/>
      </dsp:txXfrm>
    </dsp:sp>
    <dsp:sp modelId="{B599C421-837F-4783-9CF7-EF750FB1739D}">
      <dsp:nvSpPr>
        <dsp:cNvPr id="0" name=""/>
        <dsp:cNvSpPr/>
      </dsp:nvSpPr>
      <dsp:spPr>
        <a:xfrm>
          <a:off x="4573832" y="644758"/>
          <a:ext cx="0" cy="3423060"/>
        </a:xfrm>
        <a:prstGeom prst="lin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9CC8EB-12B2-42DE-B889-533911650860}">
      <dsp:nvSpPr>
        <dsp:cNvPr id="0" name=""/>
        <dsp:cNvSpPr/>
      </dsp:nvSpPr>
      <dsp:spPr>
        <a:xfrm>
          <a:off x="4668917" y="758860"/>
          <a:ext cx="1800339" cy="1540377"/>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46A54B-3F76-42D3-9AB4-3B460EBE645F}">
      <dsp:nvSpPr>
        <dsp:cNvPr id="0" name=""/>
        <dsp:cNvSpPr/>
      </dsp:nvSpPr>
      <dsp:spPr>
        <a:xfrm>
          <a:off x="4668917" y="2299238"/>
          <a:ext cx="1800339" cy="176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t" anchorCtr="0">
          <a:noAutofit/>
        </a:bodyPr>
        <a:lstStyle/>
        <a:p>
          <a:pPr marL="171450" lvl="1" indent="-171450" algn="l" defTabSz="800100">
            <a:lnSpc>
              <a:spcPct val="90000"/>
            </a:lnSpc>
            <a:spcBef>
              <a:spcPct val="0"/>
            </a:spcBef>
            <a:spcAft>
              <a:spcPct val="15000"/>
            </a:spcAft>
            <a:buChar char="•"/>
          </a:pPr>
          <a:r>
            <a:rPr lang="en-IN" sz="1800" kern="1200" dirty="0"/>
            <a:t>Ovens</a:t>
          </a:r>
        </a:p>
        <a:p>
          <a:pPr marL="171450" lvl="1" indent="-171450" algn="l" defTabSz="800100">
            <a:lnSpc>
              <a:spcPct val="90000"/>
            </a:lnSpc>
            <a:spcBef>
              <a:spcPct val="0"/>
            </a:spcBef>
            <a:spcAft>
              <a:spcPct val="15000"/>
            </a:spcAft>
            <a:buChar char="•"/>
          </a:pPr>
          <a:r>
            <a:rPr lang="en-IN" sz="1800" kern="1200" dirty="0"/>
            <a:t>Furnaces</a:t>
          </a:r>
        </a:p>
        <a:p>
          <a:pPr marL="171450" lvl="1" indent="-171450" algn="l" defTabSz="800100">
            <a:lnSpc>
              <a:spcPct val="90000"/>
            </a:lnSpc>
            <a:spcBef>
              <a:spcPct val="0"/>
            </a:spcBef>
            <a:spcAft>
              <a:spcPct val="15000"/>
            </a:spcAft>
            <a:buChar char="•"/>
          </a:pPr>
          <a:r>
            <a:rPr lang="en-IN" sz="1800" kern="1200" dirty="0"/>
            <a:t>Hot surfaces</a:t>
          </a:r>
        </a:p>
      </dsp:txBody>
      <dsp:txXfrm>
        <a:off x="4668917" y="2299238"/>
        <a:ext cx="1800339" cy="1768581"/>
      </dsp:txXfrm>
    </dsp:sp>
    <dsp:sp modelId="{06DD7D2A-4C62-4F83-A169-C7F7230964EB}">
      <dsp:nvSpPr>
        <dsp:cNvPr id="0" name=""/>
        <dsp:cNvSpPr/>
      </dsp:nvSpPr>
      <dsp:spPr>
        <a:xfrm>
          <a:off x="4573832" y="264418"/>
          <a:ext cx="1901700" cy="38034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IN" sz="1500" kern="1200" dirty="0"/>
            <a:t>Heat-resistant silicone</a:t>
          </a:r>
        </a:p>
      </dsp:txBody>
      <dsp:txXfrm>
        <a:off x="4573832" y="264418"/>
        <a:ext cx="1901700" cy="380340"/>
      </dsp:txXfrm>
    </dsp:sp>
    <dsp:sp modelId="{956F3A9B-EA20-4CEA-81C9-72D3B2A9D63D}">
      <dsp:nvSpPr>
        <dsp:cNvPr id="0" name=""/>
        <dsp:cNvSpPr/>
      </dsp:nvSpPr>
      <dsp:spPr>
        <a:xfrm>
          <a:off x="6860197" y="644758"/>
          <a:ext cx="0" cy="3423060"/>
        </a:xfrm>
        <a:prstGeom prst="lin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F4DD30-BE66-4178-841C-E30A71794DA9}">
      <dsp:nvSpPr>
        <dsp:cNvPr id="0" name=""/>
        <dsp:cNvSpPr/>
      </dsp:nvSpPr>
      <dsp:spPr>
        <a:xfrm>
          <a:off x="6955282" y="758860"/>
          <a:ext cx="1800339" cy="1540377"/>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5A1492-6764-4B92-A64B-58E4917C207C}">
      <dsp:nvSpPr>
        <dsp:cNvPr id="0" name=""/>
        <dsp:cNvSpPr/>
      </dsp:nvSpPr>
      <dsp:spPr>
        <a:xfrm>
          <a:off x="6955282" y="2299238"/>
          <a:ext cx="1800339" cy="176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58420" rIns="58420" bIns="58420" numCol="1" spcCol="1270" anchor="t" anchorCtr="0">
          <a:noAutofit/>
        </a:bodyPr>
        <a:lstStyle/>
        <a:p>
          <a:pPr marL="171450" lvl="1" indent="-171450" algn="l" defTabSz="800100">
            <a:lnSpc>
              <a:spcPct val="90000"/>
            </a:lnSpc>
            <a:spcBef>
              <a:spcPct val="0"/>
            </a:spcBef>
            <a:spcAft>
              <a:spcPct val="15000"/>
            </a:spcAft>
            <a:buChar char="•"/>
          </a:pPr>
          <a:r>
            <a:rPr lang="en-IN" sz="1800" kern="1200" dirty="0"/>
            <a:t>Liquid N2, He, etc.</a:t>
          </a:r>
        </a:p>
        <a:p>
          <a:pPr marL="171450" lvl="1" indent="-171450" algn="l" defTabSz="800100">
            <a:lnSpc>
              <a:spcPct val="90000"/>
            </a:lnSpc>
            <a:spcBef>
              <a:spcPct val="0"/>
            </a:spcBef>
            <a:spcAft>
              <a:spcPct val="15000"/>
            </a:spcAft>
            <a:buChar char="•"/>
          </a:pPr>
          <a:endParaRPr lang="en-IN" sz="1800" kern="1200" dirty="0"/>
        </a:p>
      </dsp:txBody>
      <dsp:txXfrm>
        <a:off x="6955282" y="2299238"/>
        <a:ext cx="1800339" cy="1768581"/>
      </dsp:txXfrm>
    </dsp:sp>
    <dsp:sp modelId="{EE4196AE-2443-4626-A4BB-E6EE868AFE0D}">
      <dsp:nvSpPr>
        <dsp:cNvPr id="0" name=""/>
        <dsp:cNvSpPr/>
      </dsp:nvSpPr>
      <dsp:spPr>
        <a:xfrm>
          <a:off x="6860197" y="264418"/>
          <a:ext cx="1901700" cy="38034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IN" sz="1500" kern="1200" dirty="0"/>
            <a:t>Cryogen gloves</a:t>
          </a:r>
        </a:p>
      </dsp:txBody>
      <dsp:txXfrm>
        <a:off x="6860197" y="264418"/>
        <a:ext cx="1901700" cy="3803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FE6AC-4130-457C-ADDB-D38F0616EA68}">
      <dsp:nvSpPr>
        <dsp:cNvPr id="0" name=""/>
        <dsp:cNvSpPr/>
      </dsp:nvSpPr>
      <dsp:spPr>
        <a:xfrm>
          <a:off x="432457" y="468119"/>
          <a:ext cx="0" cy="4213071"/>
        </a:xfrm>
        <a:prstGeom prst="lin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933B4D-DCAF-4D46-96D6-AA3BDC1EA2DB}">
      <dsp:nvSpPr>
        <dsp:cNvPr id="0" name=""/>
        <dsp:cNvSpPr/>
      </dsp:nvSpPr>
      <dsp:spPr>
        <a:xfrm>
          <a:off x="549487" y="608554"/>
          <a:ext cx="2215841" cy="1895881"/>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239264-F534-4C37-BEEF-1D03EEB8798A}">
      <dsp:nvSpPr>
        <dsp:cNvPr id="0" name=""/>
        <dsp:cNvSpPr/>
      </dsp:nvSpPr>
      <dsp:spPr>
        <a:xfrm>
          <a:off x="549487" y="2504436"/>
          <a:ext cx="2215841" cy="2176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228600" lvl="1" indent="-228600" algn="l" defTabSz="977900">
            <a:lnSpc>
              <a:spcPct val="90000"/>
            </a:lnSpc>
            <a:spcBef>
              <a:spcPct val="0"/>
            </a:spcBef>
            <a:spcAft>
              <a:spcPct val="15000"/>
            </a:spcAft>
            <a:buChar char="•"/>
          </a:pPr>
          <a:r>
            <a:rPr lang="en-IN" sz="2200" kern="1200" dirty="0"/>
            <a:t>10-50 ml of spill</a:t>
          </a:r>
        </a:p>
        <a:p>
          <a:pPr marL="228600" lvl="1" indent="-228600" algn="l" defTabSz="977900">
            <a:lnSpc>
              <a:spcPct val="90000"/>
            </a:lnSpc>
            <a:spcBef>
              <a:spcPct val="0"/>
            </a:spcBef>
            <a:spcAft>
              <a:spcPct val="15000"/>
            </a:spcAft>
            <a:buChar char="•"/>
          </a:pPr>
          <a:r>
            <a:rPr lang="en-IN" sz="2200" kern="1200" dirty="0"/>
            <a:t>Experienced student or staff</a:t>
          </a:r>
        </a:p>
        <a:p>
          <a:pPr marL="228600" lvl="1" indent="-228600" algn="l" defTabSz="977900">
            <a:lnSpc>
              <a:spcPct val="90000"/>
            </a:lnSpc>
            <a:spcBef>
              <a:spcPct val="0"/>
            </a:spcBef>
            <a:spcAft>
              <a:spcPct val="15000"/>
            </a:spcAft>
            <a:buChar char="•"/>
          </a:pPr>
          <a:r>
            <a:rPr lang="en-IN" sz="2200" kern="1200" dirty="0"/>
            <a:t>Area must be barricaded and labelled</a:t>
          </a:r>
        </a:p>
      </dsp:txBody>
      <dsp:txXfrm>
        <a:off x="549487" y="2504436"/>
        <a:ext cx="2215841" cy="2176753"/>
      </dsp:txXfrm>
    </dsp:sp>
    <dsp:sp modelId="{2B5C3062-7294-46E3-9E1B-762BADCF4B1C}">
      <dsp:nvSpPr>
        <dsp:cNvPr id="0" name=""/>
        <dsp:cNvSpPr/>
      </dsp:nvSpPr>
      <dsp:spPr>
        <a:xfrm>
          <a:off x="432457" y="0"/>
          <a:ext cx="2340595" cy="46811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IN" sz="1800" kern="1200" dirty="0"/>
            <a:t>Neutralizing kits</a:t>
          </a:r>
        </a:p>
      </dsp:txBody>
      <dsp:txXfrm>
        <a:off x="432457" y="0"/>
        <a:ext cx="2340595" cy="468119"/>
      </dsp:txXfrm>
    </dsp:sp>
    <dsp:sp modelId="{7377230E-F639-485E-9C41-932F3D2B8F46}">
      <dsp:nvSpPr>
        <dsp:cNvPr id="0" name=""/>
        <dsp:cNvSpPr/>
      </dsp:nvSpPr>
      <dsp:spPr>
        <a:xfrm>
          <a:off x="3211202" y="468119"/>
          <a:ext cx="0" cy="4213071"/>
        </a:xfrm>
        <a:prstGeom prst="lin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84DB26-708F-4A12-AB4C-0EB33A12E095}">
      <dsp:nvSpPr>
        <dsp:cNvPr id="0" name=""/>
        <dsp:cNvSpPr/>
      </dsp:nvSpPr>
      <dsp:spPr>
        <a:xfrm>
          <a:off x="3328232" y="608554"/>
          <a:ext cx="2215841" cy="1895881"/>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33401F-B1FF-49DE-A86D-DB46076D4DCA}">
      <dsp:nvSpPr>
        <dsp:cNvPr id="0" name=""/>
        <dsp:cNvSpPr/>
      </dsp:nvSpPr>
      <dsp:spPr>
        <a:xfrm>
          <a:off x="3328232" y="2504436"/>
          <a:ext cx="2215841" cy="2176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228600" lvl="1" indent="-228600" algn="l" defTabSz="977900">
            <a:lnSpc>
              <a:spcPct val="90000"/>
            </a:lnSpc>
            <a:spcBef>
              <a:spcPct val="0"/>
            </a:spcBef>
            <a:spcAft>
              <a:spcPct val="15000"/>
            </a:spcAft>
            <a:buFont typeface="Arial" panose="020B0604020202020204" pitchFamily="34" charset="0"/>
            <a:buChar char="•"/>
          </a:pPr>
          <a:r>
            <a:rPr lang="en-IN" sz="2200" kern="1200" dirty="0"/>
            <a:t>For large spills, 0.1 to 50 litres</a:t>
          </a:r>
        </a:p>
        <a:p>
          <a:pPr marL="228600" lvl="1" indent="-228600" algn="l" defTabSz="977900">
            <a:lnSpc>
              <a:spcPct val="90000"/>
            </a:lnSpc>
            <a:spcBef>
              <a:spcPct val="0"/>
            </a:spcBef>
            <a:spcAft>
              <a:spcPct val="15000"/>
            </a:spcAft>
            <a:buFont typeface="Arial" panose="020B0604020202020204" pitchFamily="34" charset="0"/>
            <a:buChar char="•"/>
          </a:pPr>
          <a:r>
            <a:rPr lang="en-IN" sz="2200" kern="1200" dirty="0"/>
            <a:t>Only by trained staff</a:t>
          </a:r>
        </a:p>
        <a:p>
          <a:pPr marL="228600" lvl="1" indent="-228600" algn="l" defTabSz="977900">
            <a:lnSpc>
              <a:spcPct val="90000"/>
            </a:lnSpc>
            <a:spcBef>
              <a:spcPct val="0"/>
            </a:spcBef>
            <a:spcAft>
              <a:spcPct val="15000"/>
            </a:spcAft>
            <a:buFont typeface="Arial" panose="020B0604020202020204" pitchFamily="34" charset="0"/>
            <a:buChar char="•"/>
          </a:pPr>
          <a:r>
            <a:rPr lang="en-IN" sz="2200" kern="1200" dirty="0"/>
            <a:t>Affected lab to be evacuated</a:t>
          </a:r>
        </a:p>
      </dsp:txBody>
      <dsp:txXfrm>
        <a:off x="3328232" y="2504436"/>
        <a:ext cx="2215841" cy="2176753"/>
      </dsp:txXfrm>
    </dsp:sp>
    <dsp:sp modelId="{93905F42-40C0-4747-9020-00D6855FAB63}">
      <dsp:nvSpPr>
        <dsp:cNvPr id="0" name=""/>
        <dsp:cNvSpPr/>
      </dsp:nvSpPr>
      <dsp:spPr>
        <a:xfrm>
          <a:off x="3211202" y="0"/>
          <a:ext cx="2340595" cy="46811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buFont typeface="Arial" panose="020B0604020202020204" pitchFamily="34" charset="0"/>
            <a:buChar char="•"/>
          </a:pPr>
          <a:r>
            <a:rPr lang="en-IN" sz="1800" kern="1200" dirty="0"/>
            <a:t>Large spill kits</a:t>
          </a:r>
        </a:p>
      </dsp:txBody>
      <dsp:txXfrm>
        <a:off x="3211202" y="0"/>
        <a:ext cx="2340595" cy="468119"/>
      </dsp:txXfrm>
    </dsp:sp>
    <dsp:sp modelId="{3CE64AB3-59B8-4DB0-889B-31A4E90B8C22}">
      <dsp:nvSpPr>
        <dsp:cNvPr id="0" name=""/>
        <dsp:cNvSpPr/>
      </dsp:nvSpPr>
      <dsp:spPr>
        <a:xfrm>
          <a:off x="5989947" y="468119"/>
          <a:ext cx="0" cy="4213071"/>
        </a:xfrm>
        <a:prstGeom prst="lin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B4EED8-C4B4-406D-83F0-CEC660F3BC3D}">
      <dsp:nvSpPr>
        <dsp:cNvPr id="0" name=""/>
        <dsp:cNvSpPr/>
      </dsp:nvSpPr>
      <dsp:spPr>
        <a:xfrm>
          <a:off x="6106977" y="608554"/>
          <a:ext cx="2215841" cy="1895881"/>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0FCE57-9FCD-4E85-8D0E-7442FF80D0BB}">
      <dsp:nvSpPr>
        <dsp:cNvPr id="0" name=""/>
        <dsp:cNvSpPr/>
      </dsp:nvSpPr>
      <dsp:spPr>
        <a:xfrm>
          <a:off x="6106977" y="2504436"/>
          <a:ext cx="2215841" cy="2176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228600" lvl="1" indent="-228600" algn="l" defTabSz="977900">
            <a:lnSpc>
              <a:spcPct val="90000"/>
            </a:lnSpc>
            <a:spcBef>
              <a:spcPct val="0"/>
            </a:spcBef>
            <a:spcAft>
              <a:spcPct val="15000"/>
            </a:spcAft>
            <a:buFont typeface="Arial" panose="020B0604020202020204" pitchFamily="34" charset="0"/>
            <a:buChar char="•"/>
          </a:pPr>
          <a:r>
            <a:rPr lang="en-IN" sz="2200" kern="1200" dirty="0"/>
            <a:t>For significant toxic, explosive or fire hazards</a:t>
          </a:r>
        </a:p>
        <a:p>
          <a:pPr marL="228600" lvl="1" indent="-228600" algn="l" defTabSz="977900">
            <a:lnSpc>
              <a:spcPct val="90000"/>
            </a:lnSpc>
            <a:spcBef>
              <a:spcPct val="0"/>
            </a:spcBef>
            <a:spcAft>
              <a:spcPct val="15000"/>
            </a:spcAft>
            <a:buFont typeface="Arial" panose="020B0604020202020204" pitchFamily="34" charset="0"/>
            <a:buChar char="•"/>
          </a:pPr>
          <a:r>
            <a:rPr lang="en-IN" sz="2200" kern="1200" dirty="0"/>
            <a:t>Evacuate building</a:t>
          </a:r>
        </a:p>
        <a:p>
          <a:pPr marL="228600" lvl="1" indent="-228600" algn="l" defTabSz="977900">
            <a:lnSpc>
              <a:spcPct val="90000"/>
            </a:lnSpc>
            <a:spcBef>
              <a:spcPct val="0"/>
            </a:spcBef>
            <a:spcAft>
              <a:spcPct val="15000"/>
            </a:spcAft>
            <a:buFont typeface="Arial" panose="020B0604020202020204" pitchFamily="34" charset="0"/>
            <a:buChar char="•"/>
          </a:pPr>
          <a:r>
            <a:rPr lang="en-IN" sz="2200" kern="1200" dirty="0"/>
            <a:t>Trip fire alarm</a:t>
          </a:r>
        </a:p>
      </dsp:txBody>
      <dsp:txXfrm>
        <a:off x="6106977" y="2504436"/>
        <a:ext cx="2215841" cy="2176753"/>
      </dsp:txXfrm>
    </dsp:sp>
    <dsp:sp modelId="{D0091478-ED90-49BF-9F21-25B3F07E86F4}">
      <dsp:nvSpPr>
        <dsp:cNvPr id="0" name=""/>
        <dsp:cNvSpPr/>
      </dsp:nvSpPr>
      <dsp:spPr>
        <a:xfrm>
          <a:off x="5989947" y="0"/>
          <a:ext cx="2340595" cy="46811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buFont typeface="Arial" panose="020B0604020202020204" pitchFamily="34" charset="0"/>
            <a:buChar char="•"/>
          </a:pPr>
          <a:r>
            <a:rPr lang="en-IN" sz="1800" kern="1200" dirty="0"/>
            <a:t>Emergency evacuation</a:t>
          </a:r>
        </a:p>
      </dsp:txBody>
      <dsp:txXfrm>
        <a:off x="5989947" y="0"/>
        <a:ext cx="2340595" cy="4681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89991-A829-4D01-BD7A-46EF8A392EBA}">
      <dsp:nvSpPr>
        <dsp:cNvPr id="0" name=""/>
        <dsp:cNvSpPr/>
      </dsp:nvSpPr>
      <dsp:spPr>
        <a:xfrm>
          <a:off x="3294" y="382446"/>
          <a:ext cx="1981088" cy="547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IN" sz="1900" kern="1200" dirty="0"/>
            <a:t>Solid bio-waste</a:t>
          </a:r>
        </a:p>
      </dsp:txBody>
      <dsp:txXfrm>
        <a:off x="3294" y="382446"/>
        <a:ext cx="1981088" cy="547200"/>
      </dsp:txXfrm>
    </dsp:sp>
    <dsp:sp modelId="{9CE43944-F95F-4548-B40A-751F11078F88}">
      <dsp:nvSpPr>
        <dsp:cNvPr id="0" name=""/>
        <dsp:cNvSpPr/>
      </dsp:nvSpPr>
      <dsp:spPr>
        <a:xfrm>
          <a:off x="3294" y="929646"/>
          <a:ext cx="1981088" cy="27210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Napkins, blood-stained wipes, etc. </a:t>
          </a:r>
          <a:endParaRPr lang="en-IN" sz="1900" kern="1200" dirty="0"/>
        </a:p>
        <a:p>
          <a:pPr marL="171450" lvl="1" indent="-171450" algn="l" defTabSz="844550">
            <a:lnSpc>
              <a:spcPct val="90000"/>
            </a:lnSpc>
            <a:spcBef>
              <a:spcPct val="0"/>
            </a:spcBef>
            <a:spcAft>
              <a:spcPct val="15000"/>
            </a:spcAft>
            <a:buChar char="•"/>
          </a:pPr>
          <a:r>
            <a:rPr lang="en-IN" sz="1900" kern="1200" dirty="0"/>
            <a:t>Same as sanitary waste</a:t>
          </a:r>
        </a:p>
      </dsp:txBody>
      <dsp:txXfrm>
        <a:off x="3294" y="929646"/>
        <a:ext cx="1981088" cy="2721024"/>
      </dsp:txXfrm>
    </dsp:sp>
    <dsp:sp modelId="{294CDD7C-801D-4E5B-B13F-0AAA36B3FD33}">
      <dsp:nvSpPr>
        <dsp:cNvPr id="0" name=""/>
        <dsp:cNvSpPr/>
      </dsp:nvSpPr>
      <dsp:spPr>
        <a:xfrm>
          <a:off x="2261735" y="382446"/>
          <a:ext cx="1981088" cy="547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IN" sz="1900" kern="1200" dirty="0"/>
            <a:t>Sharps</a:t>
          </a:r>
        </a:p>
      </dsp:txBody>
      <dsp:txXfrm>
        <a:off x="2261735" y="382446"/>
        <a:ext cx="1981088" cy="547200"/>
      </dsp:txXfrm>
    </dsp:sp>
    <dsp:sp modelId="{8660A717-B3FE-406D-8866-FB97432C40AF}">
      <dsp:nvSpPr>
        <dsp:cNvPr id="0" name=""/>
        <dsp:cNvSpPr/>
      </dsp:nvSpPr>
      <dsp:spPr>
        <a:xfrm>
          <a:off x="2261735" y="929646"/>
          <a:ext cx="1981088" cy="27210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IN" sz="1900" kern="1200" dirty="0"/>
            <a:t>Syringes, needles, etc.</a:t>
          </a:r>
        </a:p>
        <a:p>
          <a:pPr marL="171450" lvl="1" indent="-171450" algn="l" defTabSz="844550">
            <a:lnSpc>
              <a:spcPct val="90000"/>
            </a:lnSpc>
            <a:spcBef>
              <a:spcPct val="0"/>
            </a:spcBef>
            <a:spcAft>
              <a:spcPct val="15000"/>
            </a:spcAft>
            <a:buChar char="•"/>
          </a:pPr>
          <a:r>
            <a:rPr lang="en-IN" sz="1900" kern="1200" dirty="0"/>
            <a:t>Sharp boxed labelled bio-waste</a:t>
          </a:r>
        </a:p>
      </dsp:txBody>
      <dsp:txXfrm>
        <a:off x="2261735" y="929646"/>
        <a:ext cx="1981088" cy="2721024"/>
      </dsp:txXfrm>
    </dsp:sp>
    <dsp:sp modelId="{8D120870-2B5A-474C-A186-BD404239ABC4}">
      <dsp:nvSpPr>
        <dsp:cNvPr id="0" name=""/>
        <dsp:cNvSpPr/>
      </dsp:nvSpPr>
      <dsp:spPr>
        <a:xfrm>
          <a:off x="4520176" y="382446"/>
          <a:ext cx="1981088" cy="547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IN" sz="1900" kern="1200" dirty="0"/>
            <a:t>Wet waste</a:t>
          </a:r>
        </a:p>
      </dsp:txBody>
      <dsp:txXfrm>
        <a:off x="4520176" y="382446"/>
        <a:ext cx="1981088" cy="547200"/>
      </dsp:txXfrm>
    </dsp:sp>
    <dsp:sp modelId="{449E3952-2279-4659-A7D8-0A93D0FB2D7E}">
      <dsp:nvSpPr>
        <dsp:cNvPr id="0" name=""/>
        <dsp:cNvSpPr/>
      </dsp:nvSpPr>
      <dsp:spPr>
        <a:xfrm>
          <a:off x="4520176" y="929646"/>
          <a:ext cx="1981088" cy="27210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Blood or tissue/bacteria cultures</a:t>
          </a:r>
          <a:endParaRPr lang="en-IN" sz="1900" kern="1200" dirty="0"/>
        </a:p>
        <a:p>
          <a:pPr marL="171450" lvl="1" indent="-171450" algn="l" defTabSz="844550">
            <a:lnSpc>
              <a:spcPct val="90000"/>
            </a:lnSpc>
            <a:spcBef>
              <a:spcPct val="0"/>
            </a:spcBef>
            <a:spcAft>
              <a:spcPct val="15000"/>
            </a:spcAft>
            <a:buChar char="•"/>
          </a:pPr>
          <a:r>
            <a:rPr lang="en-US" sz="1900" kern="1200" dirty="0"/>
            <a:t>Diluted with 0.5% sodium hypochlorite solution &amp; disposed down the drain</a:t>
          </a:r>
          <a:endParaRPr lang="en-IN" sz="1900" kern="1200" dirty="0"/>
        </a:p>
      </dsp:txBody>
      <dsp:txXfrm>
        <a:off x="4520176" y="929646"/>
        <a:ext cx="1981088" cy="2721024"/>
      </dsp:txXfrm>
    </dsp:sp>
    <dsp:sp modelId="{A518F538-FC03-4E22-8900-B3C84B9B0071}">
      <dsp:nvSpPr>
        <dsp:cNvPr id="0" name=""/>
        <dsp:cNvSpPr/>
      </dsp:nvSpPr>
      <dsp:spPr>
        <a:xfrm>
          <a:off x="6778616" y="382446"/>
          <a:ext cx="1981088" cy="547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IN" sz="1900" kern="1200" dirty="0"/>
            <a:t>Carcasses</a:t>
          </a:r>
        </a:p>
      </dsp:txBody>
      <dsp:txXfrm>
        <a:off x="6778616" y="382446"/>
        <a:ext cx="1981088" cy="547200"/>
      </dsp:txXfrm>
    </dsp:sp>
    <dsp:sp modelId="{55F53B11-39E1-4479-8C83-3EED8389CCD0}">
      <dsp:nvSpPr>
        <dsp:cNvPr id="0" name=""/>
        <dsp:cNvSpPr/>
      </dsp:nvSpPr>
      <dsp:spPr>
        <a:xfrm>
          <a:off x="6778616" y="929646"/>
          <a:ext cx="1981088" cy="27210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Dead rats, animals, etc.</a:t>
          </a:r>
          <a:endParaRPr lang="en-IN" sz="1900" kern="1200" dirty="0"/>
        </a:p>
        <a:p>
          <a:pPr marL="171450" lvl="1" indent="-171450" algn="l" defTabSz="844550">
            <a:lnSpc>
              <a:spcPct val="90000"/>
            </a:lnSpc>
            <a:spcBef>
              <a:spcPct val="0"/>
            </a:spcBef>
            <a:spcAft>
              <a:spcPct val="15000"/>
            </a:spcAft>
            <a:buChar char="•"/>
          </a:pPr>
          <a:r>
            <a:rPr lang="en-US" sz="1900" kern="1200" dirty="0"/>
            <a:t>Store in dedicated freezers</a:t>
          </a:r>
          <a:endParaRPr lang="en-IN" sz="1900" kern="1200" dirty="0"/>
        </a:p>
        <a:p>
          <a:pPr marL="171450" lvl="1" indent="-171450" algn="l" defTabSz="844550">
            <a:lnSpc>
              <a:spcPct val="90000"/>
            </a:lnSpc>
            <a:spcBef>
              <a:spcPct val="0"/>
            </a:spcBef>
            <a:spcAft>
              <a:spcPct val="15000"/>
            </a:spcAft>
            <a:buChar char="•"/>
          </a:pPr>
          <a:r>
            <a:rPr lang="en-IN" sz="1900" kern="1200" dirty="0"/>
            <a:t>Dispose separately</a:t>
          </a:r>
        </a:p>
      </dsp:txBody>
      <dsp:txXfrm>
        <a:off x="6778616" y="929646"/>
        <a:ext cx="1981088" cy="27210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28444-E622-4D2C-93A9-B0732237F38F}">
      <dsp:nvSpPr>
        <dsp:cNvPr id="0" name=""/>
        <dsp:cNvSpPr/>
      </dsp:nvSpPr>
      <dsp:spPr>
        <a:xfrm>
          <a:off x="2738" y="4433"/>
          <a:ext cx="2669976" cy="633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IN" sz="2200" kern="1200" dirty="0"/>
            <a:t>Time</a:t>
          </a:r>
        </a:p>
      </dsp:txBody>
      <dsp:txXfrm>
        <a:off x="2738" y="4433"/>
        <a:ext cx="2669976" cy="633600"/>
      </dsp:txXfrm>
    </dsp:sp>
    <dsp:sp modelId="{70347571-695A-413A-9E65-AEC65886C7FF}">
      <dsp:nvSpPr>
        <dsp:cNvPr id="0" name=""/>
        <dsp:cNvSpPr/>
      </dsp:nvSpPr>
      <dsp:spPr>
        <a:xfrm>
          <a:off x="2738" y="638033"/>
          <a:ext cx="2669976" cy="16003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IN" sz="2200" kern="1200" dirty="0"/>
            <a:t>Reduce time spent with X-rays on</a:t>
          </a:r>
        </a:p>
        <a:p>
          <a:pPr marL="228600" lvl="1" indent="-228600" algn="l" defTabSz="977900">
            <a:lnSpc>
              <a:spcPct val="90000"/>
            </a:lnSpc>
            <a:spcBef>
              <a:spcPct val="0"/>
            </a:spcBef>
            <a:spcAft>
              <a:spcPct val="15000"/>
            </a:spcAft>
            <a:buChar char="•"/>
          </a:pPr>
          <a:r>
            <a:rPr lang="en-IN" sz="2200" kern="1200" dirty="0"/>
            <a:t>Track per day exposure</a:t>
          </a:r>
        </a:p>
      </dsp:txBody>
      <dsp:txXfrm>
        <a:off x="2738" y="638033"/>
        <a:ext cx="2669976" cy="1600335"/>
      </dsp:txXfrm>
    </dsp:sp>
    <dsp:sp modelId="{4C76B068-EE83-4DF2-9754-FC392B1BC733}">
      <dsp:nvSpPr>
        <dsp:cNvPr id="0" name=""/>
        <dsp:cNvSpPr/>
      </dsp:nvSpPr>
      <dsp:spPr>
        <a:xfrm>
          <a:off x="3046511" y="4433"/>
          <a:ext cx="2669976" cy="633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IN" sz="2200" kern="1200" dirty="0"/>
            <a:t>Distance</a:t>
          </a:r>
        </a:p>
      </dsp:txBody>
      <dsp:txXfrm>
        <a:off x="3046511" y="4433"/>
        <a:ext cx="2669976" cy="633600"/>
      </dsp:txXfrm>
    </dsp:sp>
    <dsp:sp modelId="{1C711AEF-7F78-46E3-B22F-2CA793577557}">
      <dsp:nvSpPr>
        <dsp:cNvPr id="0" name=""/>
        <dsp:cNvSpPr/>
      </dsp:nvSpPr>
      <dsp:spPr>
        <a:xfrm>
          <a:off x="3046511" y="638033"/>
          <a:ext cx="2669976" cy="16003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IN" sz="2200" kern="1200" dirty="0"/>
            <a:t>Keep as far as possible</a:t>
          </a:r>
        </a:p>
        <a:p>
          <a:pPr marL="228600" lvl="1" indent="-228600" algn="l" defTabSz="977900">
            <a:lnSpc>
              <a:spcPct val="90000"/>
            </a:lnSpc>
            <a:spcBef>
              <a:spcPct val="0"/>
            </a:spcBef>
            <a:spcAft>
              <a:spcPct val="15000"/>
            </a:spcAft>
            <a:buChar char="•"/>
          </a:pPr>
          <a:r>
            <a:rPr lang="en-IN" sz="2200" kern="1200" dirty="0"/>
            <a:t>Don’t loiter</a:t>
          </a:r>
        </a:p>
      </dsp:txBody>
      <dsp:txXfrm>
        <a:off x="3046511" y="638033"/>
        <a:ext cx="2669976" cy="1600335"/>
      </dsp:txXfrm>
    </dsp:sp>
    <dsp:sp modelId="{0D6E5443-2075-451D-BE1E-C6BC66583695}">
      <dsp:nvSpPr>
        <dsp:cNvPr id="0" name=""/>
        <dsp:cNvSpPr/>
      </dsp:nvSpPr>
      <dsp:spPr>
        <a:xfrm>
          <a:off x="6090284" y="4433"/>
          <a:ext cx="2669976" cy="633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n-IN" sz="2200" kern="1200" dirty="0"/>
            <a:t>Shielding</a:t>
          </a:r>
        </a:p>
      </dsp:txBody>
      <dsp:txXfrm>
        <a:off x="6090284" y="4433"/>
        <a:ext cx="2669976" cy="633600"/>
      </dsp:txXfrm>
    </dsp:sp>
    <dsp:sp modelId="{0276A7C4-A45A-4647-8D62-C110903CE814}">
      <dsp:nvSpPr>
        <dsp:cNvPr id="0" name=""/>
        <dsp:cNvSpPr/>
      </dsp:nvSpPr>
      <dsp:spPr>
        <a:xfrm>
          <a:off x="6090284" y="638033"/>
          <a:ext cx="2669976" cy="16003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IN" sz="2200" kern="1200" dirty="0"/>
            <a:t>Reduce radiation to &lt; milli Roentgens per </a:t>
          </a:r>
          <a:r>
            <a:rPr lang="en-US" sz="2200" kern="1200" dirty="0"/>
            <a:t>hr. </a:t>
          </a:r>
          <a:endParaRPr lang="en-IN" sz="2200" kern="1200" dirty="0"/>
        </a:p>
      </dsp:txBody>
      <dsp:txXfrm>
        <a:off x="6090284" y="638033"/>
        <a:ext cx="2669976" cy="16003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6F1DEF-3758-44B8-B26B-3EA9EEF944D7}">
      <dsp:nvSpPr>
        <dsp:cNvPr id="0" name=""/>
        <dsp:cNvSpPr/>
      </dsp:nvSpPr>
      <dsp:spPr>
        <a:xfrm>
          <a:off x="2738" y="74451"/>
          <a:ext cx="2669976" cy="518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a:t>Occupational Worker</a:t>
          </a:r>
          <a:endParaRPr lang="en-IN" sz="1800" kern="1200" dirty="0"/>
        </a:p>
      </dsp:txBody>
      <dsp:txXfrm>
        <a:off x="2738" y="74451"/>
        <a:ext cx="2669976" cy="518400"/>
      </dsp:txXfrm>
    </dsp:sp>
    <dsp:sp modelId="{0E2A55B1-C59B-4775-A9DB-D0F72E152E7A}">
      <dsp:nvSpPr>
        <dsp:cNvPr id="0" name=""/>
        <dsp:cNvSpPr/>
      </dsp:nvSpPr>
      <dsp:spPr>
        <a:xfrm>
          <a:off x="2738" y="592851"/>
          <a:ext cx="2669976" cy="42492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an effective dose of 20 mSv/</a:t>
          </a:r>
          <a:r>
            <a:rPr lang="en-US" sz="1800" kern="1200" dirty="0" err="1"/>
            <a:t>yr</a:t>
          </a:r>
          <a:r>
            <a:rPr lang="en-US" sz="1800" kern="1200" dirty="0"/>
            <a:t> running averaged over five years</a:t>
          </a:r>
          <a:endParaRPr lang="en-IN" sz="1800" kern="1200" dirty="0"/>
        </a:p>
        <a:p>
          <a:pPr marL="171450" lvl="1" indent="-171450" algn="l" defTabSz="800100">
            <a:lnSpc>
              <a:spcPct val="90000"/>
            </a:lnSpc>
            <a:spcBef>
              <a:spcPct val="0"/>
            </a:spcBef>
            <a:spcAft>
              <a:spcPct val="15000"/>
            </a:spcAft>
            <a:buChar char="•"/>
          </a:pPr>
          <a:r>
            <a:rPr lang="en-US" sz="1800" kern="1200" dirty="0"/>
            <a:t>an effective dose of 30 mSv in any year;</a:t>
          </a:r>
        </a:p>
        <a:p>
          <a:pPr marL="171450" lvl="1" indent="-171450" algn="l" defTabSz="800100">
            <a:lnSpc>
              <a:spcPct val="90000"/>
            </a:lnSpc>
            <a:spcBef>
              <a:spcPct val="0"/>
            </a:spcBef>
            <a:spcAft>
              <a:spcPct val="15000"/>
            </a:spcAft>
            <a:buChar char="•"/>
          </a:pPr>
          <a:r>
            <a:rPr lang="en-US" sz="1800" kern="1200" dirty="0"/>
            <a:t>an equivalent dose to the lens of the eye of 150 mSv in a year;</a:t>
          </a:r>
        </a:p>
        <a:p>
          <a:pPr marL="171450" lvl="1" indent="-171450" algn="l" defTabSz="800100">
            <a:lnSpc>
              <a:spcPct val="90000"/>
            </a:lnSpc>
            <a:spcBef>
              <a:spcPct val="0"/>
            </a:spcBef>
            <a:spcAft>
              <a:spcPct val="15000"/>
            </a:spcAft>
            <a:buChar char="•"/>
          </a:pPr>
          <a:r>
            <a:rPr lang="en-US" sz="1800" kern="1200" dirty="0"/>
            <a:t>an equivalent dose to the extremities (hands and feet) of 500 mSv in a year</a:t>
          </a:r>
        </a:p>
        <a:p>
          <a:pPr marL="171450" lvl="1" indent="-171450" algn="l" defTabSz="800100">
            <a:lnSpc>
              <a:spcPct val="90000"/>
            </a:lnSpc>
            <a:spcBef>
              <a:spcPct val="0"/>
            </a:spcBef>
            <a:spcAft>
              <a:spcPct val="15000"/>
            </a:spcAft>
            <a:buChar char="•"/>
          </a:pPr>
          <a:r>
            <a:rPr lang="en-US" sz="1800" kern="1200" dirty="0"/>
            <a:t>an equivalent dose to the skin of 500 mSv in a year;</a:t>
          </a:r>
        </a:p>
      </dsp:txBody>
      <dsp:txXfrm>
        <a:off x="2738" y="592851"/>
        <a:ext cx="2669976" cy="4249260"/>
      </dsp:txXfrm>
    </dsp:sp>
    <dsp:sp modelId="{0C5E538D-5B5A-4419-A752-2A4AF3AAF9BC}">
      <dsp:nvSpPr>
        <dsp:cNvPr id="0" name=""/>
        <dsp:cNvSpPr/>
      </dsp:nvSpPr>
      <dsp:spPr>
        <a:xfrm>
          <a:off x="3046511" y="74451"/>
          <a:ext cx="2669976" cy="518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IN" sz="1800" kern="1200" dirty="0"/>
            <a:t>Apprenticeship &amp; Trainee</a:t>
          </a:r>
        </a:p>
      </dsp:txBody>
      <dsp:txXfrm>
        <a:off x="3046511" y="74451"/>
        <a:ext cx="2669976" cy="518400"/>
      </dsp:txXfrm>
    </dsp:sp>
    <dsp:sp modelId="{5F75DEE3-82C1-4E56-8120-1D10C816E042}">
      <dsp:nvSpPr>
        <dsp:cNvPr id="0" name=""/>
        <dsp:cNvSpPr/>
      </dsp:nvSpPr>
      <dsp:spPr>
        <a:xfrm>
          <a:off x="3046511" y="592851"/>
          <a:ext cx="2669976" cy="42492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an effective dose of 6 mSv in a year;</a:t>
          </a:r>
          <a:endParaRPr lang="en-IN" sz="1800" kern="1200" dirty="0"/>
        </a:p>
        <a:p>
          <a:pPr marL="171450" lvl="1" indent="-171450" algn="l" defTabSz="800100">
            <a:lnSpc>
              <a:spcPct val="90000"/>
            </a:lnSpc>
            <a:spcBef>
              <a:spcPct val="0"/>
            </a:spcBef>
            <a:spcAft>
              <a:spcPct val="15000"/>
            </a:spcAft>
            <a:buChar char="•"/>
          </a:pPr>
          <a:r>
            <a:rPr lang="en-US" sz="1800" kern="1200"/>
            <a:t>an equivalent dose to the lens of the eye of 50 mSv in a year;</a:t>
          </a:r>
          <a:endParaRPr lang="en-US" sz="1800" kern="1200" dirty="0"/>
        </a:p>
        <a:p>
          <a:pPr marL="171450" lvl="1" indent="-171450" algn="l" defTabSz="800100">
            <a:lnSpc>
              <a:spcPct val="90000"/>
            </a:lnSpc>
            <a:spcBef>
              <a:spcPct val="0"/>
            </a:spcBef>
            <a:spcAft>
              <a:spcPct val="15000"/>
            </a:spcAft>
            <a:buChar char="•"/>
          </a:pPr>
          <a:r>
            <a:rPr lang="en-US" sz="1800" kern="1200"/>
            <a:t>an equivalent dose to the extremities (hands and feet) of 150 mSv in a year and</a:t>
          </a:r>
          <a:endParaRPr lang="en-US" sz="1800" kern="1200" dirty="0"/>
        </a:p>
        <a:p>
          <a:pPr marL="171450" lvl="1" indent="-171450" algn="l" defTabSz="800100">
            <a:lnSpc>
              <a:spcPct val="90000"/>
            </a:lnSpc>
            <a:spcBef>
              <a:spcPct val="0"/>
            </a:spcBef>
            <a:spcAft>
              <a:spcPct val="15000"/>
            </a:spcAft>
            <a:buChar char="•"/>
          </a:pPr>
          <a:r>
            <a:rPr lang="en-US" sz="1800" kern="1200" dirty="0"/>
            <a:t>an equivalent dose to the skin of 150 mSv in a year</a:t>
          </a:r>
          <a:endParaRPr lang="en-IN" sz="1800" kern="1200" dirty="0"/>
        </a:p>
      </dsp:txBody>
      <dsp:txXfrm>
        <a:off x="3046511" y="592851"/>
        <a:ext cx="2669976" cy="4249260"/>
      </dsp:txXfrm>
    </dsp:sp>
    <dsp:sp modelId="{4AC390C4-880F-4F30-9DCB-0C50D2A99944}">
      <dsp:nvSpPr>
        <dsp:cNvPr id="0" name=""/>
        <dsp:cNvSpPr/>
      </dsp:nvSpPr>
      <dsp:spPr>
        <a:xfrm>
          <a:off x="6090284" y="74451"/>
          <a:ext cx="2669976" cy="518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kern="1200" dirty="0"/>
            <a:t>Public</a:t>
          </a:r>
          <a:endParaRPr lang="en-IN" sz="1800" kern="1200" dirty="0"/>
        </a:p>
      </dsp:txBody>
      <dsp:txXfrm>
        <a:off x="6090284" y="74451"/>
        <a:ext cx="2669976" cy="518400"/>
      </dsp:txXfrm>
    </dsp:sp>
    <dsp:sp modelId="{35C1A72B-E7B9-4824-B469-189C073FBCB1}">
      <dsp:nvSpPr>
        <dsp:cNvPr id="0" name=""/>
        <dsp:cNvSpPr/>
      </dsp:nvSpPr>
      <dsp:spPr>
        <a:xfrm>
          <a:off x="6090284" y="592851"/>
          <a:ext cx="2669976" cy="42492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an effective dose of 1 mSv in a year;</a:t>
          </a:r>
          <a:endParaRPr lang="en-IN" sz="1800" kern="1200" dirty="0"/>
        </a:p>
        <a:p>
          <a:pPr marL="171450" lvl="1" indent="-171450" algn="l" defTabSz="800100">
            <a:lnSpc>
              <a:spcPct val="90000"/>
            </a:lnSpc>
            <a:spcBef>
              <a:spcPct val="0"/>
            </a:spcBef>
            <a:spcAft>
              <a:spcPct val="15000"/>
            </a:spcAft>
            <a:buChar char="•"/>
          </a:pPr>
          <a:r>
            <a:rPr lang="en-US" sz="1800" kern="1200"/>
            <a:t>an equivalent dose to the lens of the eye of 15 mSv in a year; and</a:t>
          </a:r>
          <a:endParaRPr lang="en-US" sz="1800" kern="1200" dirty="0"/>
        </a:p>
        <a:p>
          <a:pPr marL="171450" lvl="1" indent="-171450" algn="l" defTabSz="800100">
            <a:lnSpc>
              <a:spcPct val="90000"/>
            </a:lnSpc>
            <a:spcBef>
              <a:spcPct val="0"/>
            </a:spcBef>
            <a:spcAft>
              <a:spcPct val="15000"/>
            </a:spcAft>
            <a:buChar char="•"/>
          </a:pPr>
          <a:r>
            <a:rPr lang="en-US" sz="1800" kern="1200" dirty="0"/>
            <a:t>an equivalent dose to the skin of 50 mSv in a year.</a:t>
          </a:r>
        </a:p>
      </dsp:txBody>
      <dsp:txXfrm>
        <a:off x="6090284" y="592851"/>
        <a:ext cx="2669976" cy="4249260"/>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4">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nodeVertAlign" val="t"/>
          <dgm:param type="vertAlign" val="mid"/>
          <dgm:param type="horzAlign" val="ctr"/>
          <dgm:param type="fallback" val="1D"/>
        </dgm:alg>
      </dgm:if>
      <dgm:else name="Name3">
        <dgm:alg type="lin">
          <dgm:param type="linDir" val="fromR"/>
          <dgm:param type="nodeVertAlign" val="t"/>
          <dgm:param type="vertAlign" val="mid"/>
          <dgm:param type="horzAlign" val="ctr"/>
          <dgm:param type="fallback" val="1D"/>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stBulletLvl" val="1"/>
                      <dgm:param type="txAnchorVert" val="t"/>
                    </dgm:alg>
                  </dgm:if>
                  <dgm:else name="Name12">
                    <dgm:alg type="tx">
                      <dgm:param type="shpTxLTRAlignCh" val="l"/>
                      <dgm:param type="shpTxRTLAlignCh" val="r"/>
                      <dgm:param type="stBulletLvl" val="1"/>
                      <dgm:param type="txAnchorVert" val="t"/>
                    </dgm:alg>
                  </dgm:else>
                </dgm:choose>
              </dgm:if>
              <dgm:else name="Name13">
                <dgm:choose name="Name14">
                  <dgm:if name="Name15" func="var" arg="dir" op="equ" val="norm">
                    <dgm:alg type="tx">
                      <dgm:param type="shpTxLTRAlignCh" val="l"/>
                      <dgm:param type="shpTxRTLAlignCh" val="r"/>
                      <dgm:param type="stBulletLvl" val="2"/>
                      <dgm:param type="txAnchorVert" val="t"/>
                    </dgm:alg>
                  </dgm:if>
                  <dgm:else name="Name16">
                    <dgm:alg type="tx">
                      <dgm:param type="shpTxLTRAlignCh" val="l"/>
                      <dgm:param type="shpTxRTLAlignCh" val="r"/>
                      <dgm:param type="stBulletLvl" val="2"/>
                      <dgm:param type="txAnchorVert" val="t"/>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5">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nodeVertAlign" val="t"/>
          <dgm:param type="vertAlign" val="mid"/>
          <dgm:param type="horzAlign" val="ctr"/>
          <dgm:param type="fallback" val="1D"/>
        </dgm:alg>
      </dgm:if>
      <dgm:else name="Name3">
        <dgm:alg type="lin">
          <dgm:param type="linDir" val="fromR"/>
          <dgm:param type="nodeVertAlign" val="t"/>
          <dgm:param type="vertAlign" val="mid"/>
          <dgm:param type="horzAlign" val="ctr"/>
          <dgm:param type="fallback" val="1D"/>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stBulletLvl" val="1"/>
                      <dgm:param type="txAnchorVert" val="t"/>
                    </dgm:alg>
                  </dgm:if>
                  <dgm:else name="Name12">
                    <dgm:alg type="tx">
                      <dgm:param type="shpTxLTRAlignCh" val="l"/>
                      <dgm:param type="shpTxRTLAlignCh" val="r"/>
                      <dgm:param type="stBulletLvl" val="1"/>
                      <dgm:param type="txAnchorVert" val="t"/>
                    </dgm:alg>
                  </dgm:else>
                </dgm:choose>
              </dgm:if>
              <dgm:else name="Name13">
                <dgm:choose name="Name14">
                  <dgm:if name="Name15" func="var" arg="dir" op="equ" val="norm">
                    <dgm:alg type="tx">
                      <dgm:param type="shpTxLTRAlignCh" val="l"/>
                      <dgm:param type="shpTxRTLAlignCh" val="r"/>
                      <dgm:param type="stBulletLvl" val="2"/>
                      <dgm:param type="txAnchorVert" val="t"/>
                    </dgm:alg>
                  </dgm:if>
                  <dgm:else name="Name16">
                    <dgm:alg type="tx">
                      <dgm:param type="shpTxLTRAlignCh" val="l"/>
                      <dgm:param type="shpTxRTLAlignCh" val="r"/>
                      <dgm:param type="stBulletLvl" val="2"/>
                      <dgm:param type="txAnchorVert" val="t"/>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6">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nodeVertAlign" val="t"/>
          <dgm:param type="vertAlign" val="mid"/>
          <dgm:param type="horzAlign" val="ctr"/>
          <dgm:param type="fallback" val="1D"/>
        </dgm:alg>
      </dgm:if>
      <dgm:else name="Name3">
        <dgm:alg type="lin">
          <dgm:param type="linDir" val="fromR"/>
          <dgm:param type="nodeVertAlign" val="t"/>
          <dgm:param type="vertAlign" val="mid"/>
          <dgm:param type="horzAlign" val="ctr"/>
          <dgm:param type="fallback" val="1D"/>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stBulletLvl" val="1"/>
                      <dgm:param type="txAnchorVert" val="t"/>
                    </dgm:alg>
                  </dgm:if>
                  <dgm:else name="Name12">
                    <dgm:alg type="tx">
                      <dgm:param type="shpTxLTRAlignCh" val="l"/>
                      <dgm:param type="shpTxRTLAlignCh" val="r"/>
                      <dgm:param type="stBulletLvl" val="1"/>
                      <dgm:param type="txAnchorVert" val="t"/>
                    </dgm:alg>
                  </dgm:else>
                </dgm:choose>
              </dgm:if>
              <dgm:else name="Name13">
                <dgm:choose name="Name14">
                  <dgm:if name="Name15" func="var" arg="dir" op="equ" val="norm">
                    <dgm:alg type="tx">
                      <dgm:param type="shpTxLTRAlignCh" val="l"/>
                      <dgm:param type="shpTxRTLAlignCh" val="r"/>
                      <dgm:param type="stBulletLvl" val="2"/>
                      <dgm:param type="txAnchorVert" val="t"/>
                    </dgm:alg>
                  </dgm:if>
                  <dgm:else name="Name16">
                    <dgm:alg type="tx">
                      <dgm:param type="shpTxLTRAlignCh" val="l"/>
                      <dgm:param type="shpTxRTLAlignCh" val="r"/>
                      <dgm:param type="stBulletLvl" val="2"/>
                      <dgm:param type="txAnchorVert" val="t"/>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D2416-9DFD-4C0B-B0A8-222AEF45C0CC}" type="datetimeFigureOut">
              <a:rPr lang="en-IN" smtClean="0"/>
              <a:pPr/>
              <a:t>31/01/19</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BD0CA-4891-4333-B67B-458148A9DED8}"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8688" y="706438"/>
            <a:ext cx="5457825" cy="4094162"/>
          </a:xfrm>
        </p:spPr>
      </p:sp>
      <p:sp>
        <p:nvSpPr>
          <p:cNvPr id="3" name="Notes Placeholder 2"/>
          <p:cNvSpPr>
            <a:spLocks noGrp="1"/>
          </p:cNvSpPr>
          <p:nvPr>
            <p:ph type="body" idx="1"/>
          </p:nvPr>
        </p:nvSpPr>
        <p:spPr/>
        <p:txBody>
          <a:bodyPr/>
          <a:lstStyle/>
          <a:p>
            <a:endParaRPr lang="en-IN"/>
          </a:p>
        </p:txBody>
      </p:sp>
      <p:sp>
        <p:nvSpPr>
          <p:cNvPr id="4" name="Header Placeholder 3"/>
          <p:cNvSpPr>
            <a:spLocks noGrp="1"/>
          </p:cNvSpPr>
          <p:nvPr>
            <p:ph type="hdr" sz="quarter" idx="10"/>
          </p:nvPr>
        </p:nvSpPr>
        <p:spPr/>
        <p:txBody>
          <a:bodyPr/>
          <a:lstStyle/>
          <a:p>
            <a:r>
              <a:rPr lang="en-IN"/>
              <a:t>NE203 Lecture 8</a:t>
            </a:r>
          </a:p>
        </p:txBody>
      </p:sp>
      <p:sp>
        <p:nvSpPr>
          <p:cNvPr id="5" name="Date Placeholder 4"/>
          <p:cNvSpPr>
            <a:spLocks noGrp="1"/>
          </p:cNvSpPr>
          <p:nvPr>
            <p:ph type="dt" idx="11"/>
          </p:nvPr>
        </p:nvSpPr>
        <p:spPr/>
        <p:txBody>
          <a:bodyPr/>
          <a:lstStyle/>
          <a:p>
            <a:r>
              <a:rPr lang="en-US"/>
              <a:t>06-Sept-17</a:t>
            </a:r>
            <a:endParaRPr lang="en-IN"/>
          </a:p>
        </p:txBody>
      </p:sp>
      <p:sp>
        <p:nvSpPr>
          <p:cNvPr id="6" name="Footer Placeholder 5"/>
          <p:cNvSpPr>
            <a:spLocks noGrp="1"/>
          </p:cNvSpPr>
          <p:nvPr>
            <p:ph type="ftr" sz="quarter" idx="12"/>
          </p:nvPr>
        </p:nvSpPr>
        <p:spPr/>
        <p:txBody>
          <a:bodyPr/>
          <a:lstStyle/>
          <a:p>
            <a:r>
              <a:rPr lang="en-IN"/>
              <a:t>S. Avasthi</a:t>
            </a:r>
          </a:p>
        </p:txBody>
      </p:sp>
      <p:sp>
        <p:nvSpPr>
          <p:cNvPr id="7" name="Slide Number Placeholder 6"/>
          <p:cNvSpPr>
            <a:spLocks noGrp="1"/>
          </p:cNvSpPr>
          <p:nvPr>
            <p:ph type="sldNum" sz="quarter" idx="13"/>
          </p:nvPr>
        </p:nvSpPr>
        <p:spPr/>
        <p:txBody>
          <a:bodyPr/>
          <a:lstStyle/>
          <a:p>
            <a:fld id="{9EAF32E6-A77A-4447-B570-5FC5D2B5C44F}" type="slidenum">
              <a:rPr lang="en-IN" smtClean="0"/>
              <a:pPr/>
              <a:t>46</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It is worth noting that all wavelengths over 1400nm are not equally eye-safe; light with wavelengths of around 3µm and 10µm (near the wavelength of </a:t>
            </a:r>
            <a:r>
              <a:rPr lang="en-US" dirty="0">
                <a:solidFill>
                  <a:srgbClr val="FF0000"/>
                </a:solidFill>
              </a:rPr>
              <a:t>CO</a:t>
            </a:r>
            <a:r>
              <a:rPr lang="en-US" baseline="-25000" dirty="0">
                <a:solidFill>
                  <a:srgbClr val="FF0000"/>
                </a:solidFill>
              </a:rPr>
              <a:t>2</a:t>
            </a:r>
            <a:r>
              <a:rPr lang="en-US" dirty="0">
                <a:solidFill>
                  <a:srgbClr val="FF0000"/>
                </a:solidFill>
              </a:rPr>
              <a:t> lasers</a:t>
            </a:r>
            <a:r>
              <a:rPr lang="en-US" dirty="0"/>
              <a:t>) in particular is more readily absorbed in the cornea. This results in the light being absorbed in a thin outer layer of the cornea instead of being distributed throughout the cornea, and can cause significant corneal damage at much lower exposures than other wavelengths.</a:t>
            </a:r>
          </a:p>
          <a:p>
            <a:pPr algn="just"/>
            <a:r>
              <a:rPr lang="en-US" dirty="0"/>
              <a:t>Therefore, lasers emitting around </a:t>
            </a:r>
            <a:r>
              <a:rPr lang="en-US" dirty="0">
                <a:solidFill>
                  <a:srgbClr val="0070C0"/>
                </a:solidFill>
              </a:rPr>
              <a:t>3 </a:t>
            </a:r>
            <a:r>
              <a:rPr lang="en-US" dirty="0" err="1">
                <a:solidFill>
                  <a:srgbClr val="0070C0"/>
                </a:solidFill>
              </a:rPr>
              <a:t>μm</a:t>
            </a:r>
            <a:r>
              <a:rPr lang="en-US" dirty="0">
                <a:solidFill>
                  <a:srgbClr val="0070C0"/>
                </a:solidFill>
              </a:rPr>
              <a:t> or 10 </a:t>
            </a:r>
            <a:r>
              <a:rPr lang="en-US" dirty="0" err="1">
                <a:solidFill>
                  <a:srgbClr val="0070C0"/>
                </a:solidFill>
              </a:rPr>
              <a:t>μm</a:t>
            </a:r>
            <a:r>
              <a:rPr lang="en-US" dirty="0"/>
              <a:t> are </a:t>
            </a:r>
            <a:r>
              <a:rPr lang="en-US" dirty="0">
                <a:solidFill>
                  <a:srgbClr val="0070C0"/>
                </a:solidFill>
              </a:rPr>
              <a:t>less eye-safe </a:t>
            </a:r>
            <a:r>
              <a:rPr lang="en-US" dirty="0"/>
              <a:t>than e.g. lasers emitting around 1.5 </a:t>
            </a:r>
            <a:r>
              <a:rPr lang="en-US" dirty="0" err="1"/>
              <a:t>μm</a:t>
            </a:r>
            <a:r>
              <a:rPr lang="en-US" dirty="0"/>
              <a:t>, even though they are “retina-safe”.</a:t>
            </a:r>
          </a:p>
          <a:p>
            <a:endParaRPr lang="en-IN" dirty="0"/>
          </a:p>
        </p:txBody>
      </p:sp>
      <p:sp>
        <p:nvSpPr>
          <p:cNvPr id="4" name="Slide Number Placeholder 3"/>
          <p:cNvSpPr>
            <a:spLocks noGrp="1"/>
          </p:cNvSpPr>
          <p:nvPr>
            <p:ph type="sldNum" sz="quarter" idx="10"/>
          </p:nvPr>
        </p:nvSpPr>
        <p:spPr/>
        <p:txBody>
          <a:bodyPr/>
          <a:lstStyle/>
          <a:p>
            <a:fld id="{3BC45E82-E435-4665-B5B1-264F197A4634}" type="slidenum">
              <a:rPr lang="en-IN" smtClean="0"/>
              <a:pPr/>
              <a:t>63</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BC45E82-E435-4665-B5B1-264F197A4634}" type="slidenum">
              <a:rPr lang="en-IN" smtClean="0"/>
              <a:pPr/>
              <a:t>66</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rgbClr val="EC1C26"/>
                </a:solidFill>
              </a:defRPr>
            </a:lvl1pPr>
          </a:lstStyle>
          <a:p>
            <a:r>
              <a:rPr lang="en-US"/>
              <a:t>Click to edit Master title style</a:t>
            </a:r>
            <a:endParaRPr lang="en-IN" dirty="0"/>
          </a:p>
        </p:txBody>
      </p:sp>
      <p:sp>
        <p:nvSpPr>
          <p:cNvPr id="3" name="Subtitle 2"/>
          <p:cNvSpPr>
            <a:spLocks noGrp="1"/>
          </p:cNvSpPr>
          <p:nvPr>
            <p:ph type="subTitle" idx="1"/>
          </p:nvPr>
        </p:nvSpPr>
        <p:spPr>
          <a:xfrm>
            <a:off x="1371600" y="3886200"/>
            <a:ext cx="6400800" cy="2057400"/>
          </a:xfrm>
        </p:spPr>
        <p:txBody>
          <a:bodyPr/>
          <a:lstStyle>
            <a:lvl1pPr marL="0" indent="0" algn="ctr">
              <a:buNone/>
              <a:defRPr>
                <a:solidFill>
                  <a:srgbClr val="27226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dirty="0"/>
          </a:p>
        </p:txBody>
      </p:sp>
      <p:pic>
        <p:nvPicPr>
          <p:cNvPr id="11266" name="Picture 2" descr="http://www.iisc.ernet.in/images/logo.jpg"/>
          <p:cNvPicPr>
            <a:picLocks noChangeAspect="1" noChangeArrowheads="1"/>
          </p:cNvPicPr>
          <p:nvPr/>
        </p:nvPicPr>
        <p:blipFill>
          <a:blip r:embed="rId2" cstate="print"/>
          <a:srcRect/>
          <a:stretch>
            <a:fillRect/>
          </a:stretch>
        </p:blipFill>
        <p:spPr bwMode="auto">
          <a:xfrm>
            <a:off x="5664199" y="180000"/>
            <a:ext cx="3299996" cy="792000"/>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908720"/>
            <a:ext cx="8762999" cy="5339680"/>
          </a:xfrm>
        </p:spPr>
        <p:txBody>
          <a:bodyPr/>
          <a:lstStyle>
            <a:lvl1pPr>
              <a:defRPr>
                <a:solidFill>
                  <a:srgbClr val="272263"/>
                </a:solidFill>
              </a:defRPr>
            </a:lvl1pPr>
            <a:lvl2pPr>
              <a:defRPr>
                <a:solidFill>
                  <a:srgbClr val="272263"/>
                </a:solidFill>
              </a:defRPr>
            </a:lvl2pPr>
            <a:lvl3pPr>
              <a:defRPr>
                <a:solidFill>
                  <a:srgbClr val="272263"/>
                </a:solidFill>
              </a:defRPr>
            </a:lvl3pPr>
            <a:lvl4pPr>
              <a:defRPr>
                <a:solidFill>
                  <a:srgbClr val="272263"/>
                </a:solidFill>
              </a:defRPr>
            </a:lvl4pPr>
            <a:lvl5pPr>
              <a:defRPr>
                <a:solidFill>
                  <a:srgbClr val="27226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4" name="Date Placeholder 3"/>
          <p:cNvSpPr>
            <a:spLocks noGrp="1"/>
          </p:cNvSpPr>
          <p:nvPr>
            <p:ph type="dt" sz="half" idx="10"/>
          </p:nvPr>
        </p:nvSpPr>
        <p:spPr>
          <a:xfrm>
            <a:off x="228599" y="6354706"/>
            <a:ext cx="1066800" cy="365125"/>
          </a:xfrm>
        </p:spPr>
        <p:txBody>
          <a:bodyPr/>
          <a:lstStyle/>
          <a:p>
            <a:r>
              <a:rPr lang="en-US"/>
              <a:t>28-Jan-2019</a:t>
            </a:r>
          </a:p>
        </p:txBody>
      </p:sp>
      <p:sp>
        <p:nvSpPr>
          <p:cNvPr id="5" name="Footer Placeholder 4"/>
          <p:cNvSpPr>
            <a:spLocks noGrp="1"/>
          </p:cNvSpPr>
          <p:nvPr>
            <p:ph type="ftr" sz="quarter" idx="11"/>
          </p:nvPr>
        </p:nvSpPr>
        <p:spPr/>
        <p:txBody>
          <a:bodyPr/>
          <a:lstStyle/>
          <a:p>
            <a:r>
              <a:rPr lang="en-US"/>
              <a:t>General Lab Safety</a:t>
            </a:r>
          </a:p>
        </p:txBody>
      </p:sp>
      <p:sp>
        <p:nvSpPr>
          <p:cNvPr id="6" name="Slide Number Placeholder 5"/>
          <p:cNvSpPr>
            <a:spLocks noGrp="1"/>
          </p:cNvSpPr>
          <p:nvPr>
            <p:ph type="sldNum" sz="quarter" idx="12"/>
          </p:nvPr>
        </p:nvSpPr>
        <p:spPr>
          <a:xfrm>
            <a:off x="8229598" y="6356350"/>
            <a:ext cx="762000" cy="365125"/>
          </a:xfrm>
        </p:spPr>
        <p:txBody>
          <a:bodyPr/>
          <a:lstStyle/>
          <a:p>
            <a:fld id="{913914EC-D32E-465B-AB5A-C301A297C11C}" type="slidenum">
              <a:rPr lang="en-US" smtClean="0"/>
              <a:pPr/>
              <a:t>‹#›</a:t>
            </a:fld>
            <a:endParaRPr lang="en-US"/>
          </a:p>
        </p:txBody>
      </p:sp>
      <p:sp>
        <p:nvSpPr>
          <p:cNvPr id="10" name="Title 1"/>
          <p:cNvSpPr>
            <a:spLocks noGrp="1"/>
          </p:cNvSpPr>
          <p:nvPr>
            <p:ph type="title"/>
          </p:nvPr>
        </p:nvSpPr>
        <p:spPr>
          <a:xfrm>
            <a:off x="940526" y="116632"/>
            <a:ext cx="8051072" cy="654032"/>
          </a:xfrm>
        </p:spPr>
        <p:txBody>
          <a:bodyPr/>
          <a:lstStyle>
            <a:lvl1pPr>
              <a:defRPr>
                <a:solidFill>
                  <a:srgbClr val="E30D17"/>
                </a:solidFill>
              </a:defRPr>
            </a:lvl1pPr>
          </a:lstStyle>
          <a:p>
            <a:r>
              <a:rPr lang="en-US"/>
              <a:t>Click to edit Master title style</a:t>
            </a:r>
            <a:endParaRPr lang="en-IN" dirty="0"/>
          </a:p>
        </p:txBody>
      </p:sp>
      <p:pic>
        <p:nvPicPr>
          <p:cNvPr id="1026"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2" y="116632"/>
            <a:ext cx="654032" cy="654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5576" y="3783051"/>
            <a:ext cx="7772400" cy="792000"/>
          </a:xfrm>
        </p:spPr>
        <p:txBody>
          <a:bodyPr anchor="b">
            <a:normAutofit/>
          </a:bodyPr>
          <a:lstStyle>
            <a:lvl1pPr algn="ctr">
              <a:defRPr sz="3200" b="0" cap="none" baseline="0">
                <a:solidFill>
                  <a:srgbClr val="EC1C26"/>
                </a:solidFill>
              </a:defRPr>
            </a:lvl1pPr>
          </a:lstStyle>
          <a:p>
            <a:r>
              <a:rPr lang="en-US" dirty="0"/>
              <a:t>Click to edit Master title style</a:t>
            </a:r>
            <a:endParaRPr lang="en-IN" dirty="0"/>
          </a:p>
        </p:txBody>
      </p:sp>
      <p:sp>
        <p:nvSpPr>
          <p:cNvPr id="3" name="Text Placeholder 2"/>
          <p:cNvSpPr>
            <a:spLocks noGrp="1"/>
          </p:cNvSpPr>
          <p:nvPr>
            <p:ph type="body" idx="1"/>
          </p:nvPr>
        </p:nvSpPr>
        <p:spPr>
          <a:xfrm>
            <a:off x="755576" y="4575051"/>
            <a:ext cx="7772400" cy="1500187"/>
          </a:xfrm>
        </p:spPr>
        <p:txBody>
          <a:bodyPr anchor="t"/>
          <a:lstStyle>
            <a:lvl1pPr marL="0" indent="0" algn="ctr">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12" name="Date Placeholder 3"/>
          <p:cNvSpPr>
            <a:spLocks noGrp="1"/>
          </p:cNvSpPr>
          <p:nvPr>
            <p:ph type="dt" sz="half" idx="10"/>
          </p:nvPr>
        </p:nvSpPr>
        <p:spPr>
          <a:xfrm>
            <a:off x="428595" y="6356350"/>
            <a:ext cx="1066800" cy="365125"/>
          </a:xfrm>
        </p:spPr>
        <p:txBody>
          <a:bodyPr/>
          <a:lstStyle/>
          <a:p>
            <a:r>
              <a:rPr lang="en-US"/>
              <a:t>28-Jan-2019</a:t>
            </a:r>
          </a:p>
        </p:txBody>
      </p:sp>
      <p:sp>
        <p:nvSpPr>
          <p:cNvPr id="13" name="Footer Placeholder 4"/>
          <p:cNvSpPr>
            <a:spLocks noGrp="1"/>
          </p:cNvSpPr>
          <p:nvPr>
            <p:ph type="ftr" sz="quarter" idx="11"/>
          </p:nvPr>
        </p:nvSpPr>
        <p:spPr>
          <a:xfrm>
            <a:off x="2133600" y="6356350"/>
            <a:ext cx="4876800" cy="365125"/>
          </a:xfrm>
        </p:spPr>
        <p:txBody>
          <a:bodyPr/>
          <a:lstStyle/>
          <a:p>
            <a:r>
              <a:rPr lang="en-US"/>
              <a:t>General Lab Safety</a:t>
            </a:r>
          </a:p>
        </p:txBody>
      </p:sp>
      <p:sp>
        <p:nvSpPr>
          <p:cNvPr id="14" name="Slide Number Placeholder 5"/>
          <p:cNvSpPr>
            <a:spLocks noGrp="1"/>
          </p:cNvSpPr>
          <p:nvPr>
            <p:ph type="sldNum" sz="quarter" idx="12"/>
          </p:nvPr>
        </p:nvSpPr>
        <p:spPr>
          <a:xfrm>
            <a:off x="8229598" y="6356350"/>
            <a:ext cx="762000" cy="365125"/>
          </a:xfrm>
        </p:spPr>
        <p:txBody>
          <a:bodyPr/>
          <a:lstStyle/>
          <a:p>
            <a:fld id="{913914EC-D32E-465B-AB5A-C301A297C11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9905" y="903039"/>
            <a:ext cx="4284000" cy="5345361"/>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2000">
                <a:solidFill>
                  <a:srgbClr val="272263"/>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1800">
                <a:solidFill>
                  <a:srgbClr val="272263"/>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1600">
                <a:solidFill>
                  <a:srgbClr val="272263"/>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1400">
                <a:solidFill>
                  <a:srgbClr val="272263"/>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1400">
                <a:solidFill>
                  <a:srgbClr val="272263"/>
                </a:solidFill>
              </a:defRPr>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Edit Master text styles</a:t>
            </a:r>
          </a:p>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Second level</a:t>
            </a:r>
          </a:p>
          <a:p>
            <a:pPr marL="3429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Third level</a:t>
            </a:r>
          </a:p>
          <a:p>
            <a:pPr marL="342900" marR="0" lvl="3"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Fourth level</a:t>
            </a:r>
          </a:p>
          <a:p>
            <a:pPr marL="342900" marR="0" lvl="4"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Fifth level</a:t>
            </a:r>
            <a:endParaRPr kumimoji="0" lang="en-IN"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Content Placeholder 3"/>
          <p:cNvSpPr>
            <a:spLocks noGrp="1"/>
          </p:cNvSpPr>
          <p:nvPr>
            <p:ph sz="half" idx="2"/>
          </p:nvPr>
        </p:nvSpPr>
        <p:spPr>
          <a:xfrm>
            <a:off x="4707598" y="903039"/>
            <a:ext cx="4284000" cy="5345361"/>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2800">
                <a:solidFill>
                  <a:srgbClr val="272263"/>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2400">
                <a:solidFill>
                  <a:srgbClr val="272263"/>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2000">
                <a:solidFill>
                  <a:srgbClr val="272263"/>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1800">
                <a:solidFill>
                  <a:srgbClr val="272263"/>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1800">
                <a:solidFill>
                  <a:srgbClr val="272263"/>
                </a:solidFill>
              </a:defRPr>
            </a:lvl5pPr>
            <a:lvl6pPr>
              <a:defRPr sz="1800"/>
            </a:lvl6pPr>
            <a:lvl7pPr>
              <a:defRPr sz="1800"/>
            </a:lvl7pPr>
            <a:lvl8pPr>
              <a:defRPr sz="1800"/>
            </a:lvl8pPr>
            <a:lvl9pPr>
              <a:defRPr sz="18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Edit Master text styles</a:t>
            </a:r>
          </a:p>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Second level</a:t>
            </a:r>
          </a:p>
          <a:p>
            <a:pPr marL="3429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Third level</a:t>
            </a:r>
          </a:p>
          <a:p>
            <a:pPr marL="342900" marR="0" lvl="3"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Fourth level</a:t>
            </a:r>
          </a:p>
          <a:p>
            <a:pPr marL="342900" marR="0" lvl="4"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Fifth level</a:t>
            </a:r>
            <a:endParaRPr kumimoji="0" lang="en-IN"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11" name="Date Placeholder 3"/>
          <p:cNvSpPr>
            <a:spLocks noGrp="1"/>
          </p:cNvSpPr>
          <p:nvPr>
            <p:ph type="dt" sz="half" idx="10"/>
          </p:nvPr>
        </p:nvSpPr>
        <p:spPr>
          <a:xfrm>
            <a:off x="269905" y="6356350"/>
            <a:ext cx="1066800" cy="365125"/>
          </a:xfrm>
        </p:spPr>
        <p:txBody>
          <a:bodyPr/>
          <a:lstStyle/>
          <a:p>
            <a:r>
              <a:rPr lang="en-US"/>
              <a:t>28-Jan-2019</a:t>
            </a:r>
          </a:p>
        </p:txBody>
      </p:sp>
      <p:sp>
        <p:nvSpPr>
          <p:cNvPr id="13" name="Footer Placeholder 4"/>
          <p:cNvSpPr>
            <a:spLocks noGrp="1"/>
          </p:cNvSpPr>
          <p:nvPr>
            <p:ph type="ftr" sz="quarter" idx="11"/>
          </p:nvPr>
        </p:nvSpPr>
        <p:spPr>
          <a:xfrm>
            <a:off x="2133600" y="6356350"/>
            <a:ext cx="4876800" cy="365125"/>
          </a:xfrm>
        </p:spPr>
        <p:txBody>
          <a:bodyPr/>
          <a:lstStyle/>
          <a:p>
            <a:r>
              <a:rPr lang="en-US"/>
              <a:t>General Lab Safety</a:t>
            </a:r>
          </a:p>
        </p:txBody>
      </p:sp>
      <p:sp>
        <p:nvSpPr>
          <p:cNvPr id="14" name="Slide Number Placeholder 5"/>
          <p:cNvSpPr>
            <a:spLocks noGrp="1"/>
          </p:cNvSpPr>
          <p:nvPr>
            <p:ph type="sldNum" sz="quarter" idx="12"/>
          </p:nvPr>
        </p:nvSpPr>
        <p:spPr>
          <a:xfrm>
            <a:off x="8229598" y="6356350"/>
            <a:ext cx="762000" cy="365125"/>
          </a:xfrm>
        </p:spPr>
        <p:txBody>
          <a:bodyPr/>
          <a:lstStyle/>
          <a:p>
            <a:fld id="{913914EC-D32E-465B-AB5A-C301A297C11C}" type="slidenum">
              <a:rPr lang="en-US" smtClean="0"/>
              <a:pPr/>
              <a:t>‹#›</a:t>
            </a:fld>
            <a:endParaRPr lang="en-US"/>
          </a:p>
        </p:txBody>
      </p:sp>
      <p:sp>
        <p:nvSpPr>
          <p:cNvPr id="9" name="Title 1"/>
          <p:cNvSpPr>
            <a:spLocks noGrp="1"/>
          </p:cNvSpPr>
          <p:nvPr>
            <p:ph type="title"/>
          </p:nvPr>
        </p:nvSpPr>
        <p:spPr>
          <a:xfrm>
            <a:off x="940526" y="116632"/>
            <a:ext cx="8051072" cy="654032"/>
          </a:xfrm>
        </p:spPr>
        <p:txBody>
          <a:bodyPr/>
          <a:lstStyle>
            <a:lvl1pPr>
              <a:defRPr>
                <a:solidFill>
                  <a:srgbClr val="E30D17"/>
                </a:solidFill>
              </a:defRPr>
            </a:lvl1pPr>
          </a:lstStyle>
          <a:p>
            <a:r>
              <a:rPr lang="en-US"/>
              <a:t>Click to edit Master title style</a:t>
            </a:r>
            <a:endParaRPr lang="en-IN" dirty="0"/>
          </a:p>
        </p:txBody>
      </p:sp>
      <p:pic>
        <p:nvPicPr>
          <p:cNvPr id="10"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2" y="116632"/>
            <a:ext cx="654032" cy="654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908720"/>
            <a:ext cx="4267200" cy="639762"/>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28600" y="1686538"/>
            <a:ext cx="4267200" cy="4561862"/>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2400"/>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2000"/>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1800"/>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1600"/>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Edit Master text styles</a:t>
            </a:r>
          </a:p>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Second level</a:t>
            </a:r>
          </a:p>
          <a:p>
            <a:pPr marL="3429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Third level</a:t>
            </a:r>
          </a:p>
          <a:p>
            <a:pPr marL="342900" marR="0" lvl="3"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Fourth level</a:t>
            </a:r>
          </a:p>
          <a:p>
            <a:pPr marL="342900" marR="0" lvl="4"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Fifth level</a:t>
            </a:r>
            <a:endParaRPr kumimoji="0" lang="en-IN"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5" name="Text Placeholder 4"/>
          <p:cNvSpPr>
            <a:spLocks noGrp="1"/>
          </p:cNvSpPr>
          <p:nvPr>
            <p:ph type="body" sz="quarter" idx="3"/>
          </p:nvPr>
        </p:nvSpPr>
        <p:spPr>
          <a:xfrm>
            <a:off x="4648200" y="908720"/>
            <a:ext cx="4320000" cy="639762"/>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8201" y="1686538"/>
            <a:ext cx="4343400" cy="4561862"/>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2400"/>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2000"/>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1800"/>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1600"/>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sz="1600"/>
            </a:lvl5pPr>
            <a:lvl6pPr>
              <a:defRPr sz="1600"/>
            </a:lvl6pPr>
            <a:lvl7pPr>
              <a:defRPr sz="1600"/>
            </a:lvl7pPr>
            <a:lvl8pPr>
              <a:defRPr sz="1600"/>
            </a:lvl8pPr>
            <a:lvl9pPr>
              <a:defRPr sz="1600"/>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Edit Master text styles</a:t>
            </a:r>
          </a:p>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Second level</a:t>
            </a:r>
          </a:p>
          <a:p>
            <a:pPr marL="342900" marR="0" lvl="2"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Third level</a:t>
            </a:r>
          </a:p>
          <a:p>
            <a:pPr marL="342900" marR="0" lvl="3"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Fourth level</a:t>
            </a:r>
          </a:p>
          <a:p>
            <a:pPr marL="342900" marR="0" lvl="4"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en-US" sz="2100" b="0" i="0" u="none" strike="noStrike" kern="1200" cap="none" spc="0" normalizeH="0" baseline="0" noProof="0">
                <a:ln>
                  <a:noFill/>
                </a:ln>
                <a:solidFill>
                  <a:prstClr val="black"/>
                </a:solidFill>
                <a:effectLst/>
                <a:uLnTx/>
                <a:uFillTx/>
                <a:latin typeface="+mn-lt"/>
                <a:ea typeface="+mn-ea"/>
                <a:cs typeface="+mn-cs"/>
              </a:rPr>
              <a:t>Fifth level</a:t>
            </a:r>
            <a:endParaRPr kumimoji="0" lang="en-IN"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r>
              <a:rPr lang="en-US"/>
              <a:t>General Lab Safety</a:t>
            </a:r>
          </a:p>
        </p:txBody>
      </p:sp>
      <p:sp>
        <p:nvSpPr>
          <p:cNvPr id="9" name="Slide Number Placeholder 8"/>
          <p:cNvSpPr>
            <a:spLocks noGrp="1"/>
          </p:cNvSpPr>
          <p:nvPr>
            <p:ph type="sldNum" sz="quarter" idx="12"/>
          </p:nvPr>
        </p:nvSpPr>
        <p:spPr>
          <a:xfrm>
            <a:off x="8229600" y="6356350"/>
            <a:ext cx="762000" cy="365125"/>
          </a:xfrm>
        </p:spPr>
        <p:txBody>
          <a:bodyPr/>
          <a:lstStyle/>
          <a:p>
            <a:fld id="{913914EC-D32E-465B-AB5A-C301A297C11C}" type="slidenum">
              <a:rPr lang="en-US" smtClean="0"/>
              <a:pPr/>
              <a:t>‹#›</a:t>
            </a:fld>
            <a:endParaRPr lang="en-US"/>
          </a:p>
        </p:txBody>
      </p:sp>
      <p:sp>
        <p:nvSpPr>
          <p:cNvPr id="16" name="Date Placeholder 3"/>
          <p:cNvSpPr>
            <a:spLocks noGrp="1"/>
          </p:cNvSpPr>
          <p:nvPr>
            <p:ph type="dt" sz="half" idx="10"/>
          </p:nvPr>
        </p:nvSpPr>
        <p:spPr>
          <a:xfrm>
            <a:off x="269905" y="6356350"/>
            <a:ext cx="1066800" cy="365125"/>
          </a:xfrm>
        </p:spPr>
        <p:txBody>
          <a:bodyPr/>
          <a:lstStyle/>
          <a:p>
            <a:r>
              <a:rPr lang="en-US"/>
              <a:t>28-Jan-2019</a:t>
            </a:r>
          </a:p>
        </p:txBody>
      </p:sp>
      <p:sp>
        <p:nvSpPr>
          <p:cNvPr id="11" name="Title 1"/>
          <p:cNvSpPr>
            <a:spLocks noGrp="1"/>
          </p:cNvSpPr>
          <p:nvPr>
            <p:ph type="title"/>
          </p:nvPr>
        </p:nvSpPr>
        <p:spPr>
          <a:xfrm>
            <a:off x="940526" y="116632"/>
            <a:ext cx="8051072" cy="654032"/>
          </a:xfrm>
        </p:spPr>
        <p:txBody>
          <a:bodyPr/>
          <a:lstStyle>
            <a:lvl1pPr>
              <a:defRPr>
                <a:solidFill>
                  <a:srgbClr val="E30D17"/>
                </a:solidFill>
              </a:defRPr>
            </a:lvl1pPr>
          </a:lstStyle>
          <a:p>
            <a:r>
              <a:rPr lang="en-US"/>
              <a:t>Click to edit Master title style</a:t>
            </a:r>
            <a:endParaRPr lang="en-IN" dirty="0"/>
          </a:p>
        </p:txBody>
      </p:sp>
      <p:pic>
        <p:nvPicPr>
          <p:cNvPr id="12"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2" y="116632"/>
            <a:ext cx="654032" cy="654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4" name="Footer Placeholder 4"/>
          <p:cNvSpPr>
            <a:spLocks noGrp="1"/>
          </p:cNvSpPr>
          <p:nvPr>
            <p:ph type="ftr" sz="quarter" idx="11"/>
          </p:nvPr>
        </p:nvSpPr>
        <p:spPr>
          <a:xfrm>
            <a:off x="2133600" y="6356350"/>
            <a:ext cx="4876800" cy="365125"/>
          </a:xfrm>
        </p:spPr>
        <p:txBody>
          <a:bodyPr/>
          <a:lstStyle/>
          <a:p>
            <a:r>
              <a:rPr lang="en-US"/>
              <a:t>General Lab Safety</a:t>
            </a:r>
          </a:p>
        </p:txBody>
      </p:sp>
      <p:sp>
        <p:nvSpPr>
          <p:cNvPr id="15" name="Slide Number Placeholder 5"/>
          <p:cNvSpPr>
            <a:spLocks noGrp="1"/>
          </p:cNvSpPr>
          <p:nvPr>
            <p:ph type="sldNum" sz="quarter" idx="12"/>
          </p:nvPr>
        </p:nvSpPr>
        <p:spPr>
          <a:xfrm>
            <a:off x="8229598" y="6356350"/>
            <a:ext cx="762000" cy="365125"/>
          </a:xfrm>
        </p:spPr>
        <p:txBody>
          <a:bodyPr/>
          <a:lstStyle/>
          <a:p>
            <a:fld id="{913914EC-D32E-465B-AB5A-C301A297C11C}" type="slidenum">
              <a:rPr lang="en-US" smtClean="0"/>
              <a:pPr/>
              <a:t>‹#›</a:t>
            </a:fld>
            <a:endParaRPr lang="en-US"/>
          </a:p>
        </p:txBody>
      </p:sp>
      <p:sp>
        <p:nvSpPr>
          <p:cNvPr id="16" name="Date Placeholder 3"/>
          <p:cNvSpPr>
            <a:spLocks noGrp="1"/>
          </p:cNvSpPr>
          <p:nvPr>
            <p:ph type="dt" sz="half" idx="10"/>
          </p:nvPr>
        </p:nvSpPr>
        <p:spPr>
          <a:xfrm>
            <a:off x="269905" y="6356350"/>
            <a:ext cx="1066800" cy="365125"/>
          </a:xfrm>
        </p:spPr>
        <p:txBody>
          <a:bodyPr/>
          <a:lstStyle/>
          <a:p>
            <a:r>
              <a:rPr lang="en-US"/>
              <a:t>28-Jan-2019</a:t>
            </a:r>
          </a:p>
        </p:txBody>
      </p:sp>
      <p:sp>
        <p:nvSpPr>
          <p:cNvPr id="7" name="Title 1"/>
          <p:cNvSpPr>
            <a:spLocks noGrp="1"/>
          </p:cNvSpPr>
          <p:nvPr>
            <p:ph type="title"/>
          </p:nvPr>
        </p:nvSpPr>
        <p:spPr>
          <a:xfrm>
            <a:off x="940526" y="116632"/>
            <a:ext cx="8051072" cy="654032"/>
          </a:xfrm>
        </p:spPr>
        <p:txBody>
          <a:bodyPr/>
          <a:lstStyle>
            <a:lvl1pPr>
              <a:defRPr>
                <a:solidFill>
                  <a:srgbClr val="E30D17"/>
                </a:solidFill>
              </a:defRPr>
            </a:lvl1pPr>
          </a:lstStyle>
          <a:p>
            <a:r>
              <a:rPr lang="en-US"/>
              <a:t>Click to edit Master title style</a:t>
            </a:r>
            <a:endParaRPr lang="en-IN" dirty="0"/>
          </a:p>
        </p:txBody>
      </p:sp>
      <p:pic>
        <p:nvPicPr>
          <p:cNvPr id="8"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2" y="116632"/>
            <a:ext cx="654032" cy="654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a:xfrm>
            <a:off x="2133600" y="6356350"/>
            <a:ext cx="4876800" cy="365125"/>
          </a:xfrm>
        </p:spPr>
        <p:txBody>
          <a:bodyPr/>
          <a:lstStyle/>
          <a:p>
            <a:r>
              <a:rPr lang="en-US"/>
              <a:t>General Lab Safety</a:t>
            </a:r>
          </a:p>
        </p:txBody>
      </p:sp>
      <p:sp>
        <p:nvSpPr>
          <p:cNvPr id="12" name="Slide Number Placeholder 5"/>
          <p:cNvSpPr>
            <a:spLocks noGrp="1"/>
          </p:cNvSpPr>
          <p:nvPr>
            <p:ph type="sldNum" sz="quarter" idx="12"/>
          </p:nvPr>
        </p:nvSpPr>
        <p:spPr>
          <a:xfrm>
            <a:off x="8229598" y="6356350"/>
            <a:ext cx="762000" cy="365125"/>
          </a:xfrm>
        </p:spPr>
        <p:txBody>
          <a:bodyPr/>
          <a:lstStyle/>
          <a:p>
            <a:fld id="{913914EC-D32E-465B-AB5A-C301A297C11C}" type="slidenum">
              <a:rPr lang="en-US" smtClean="0"/>
              <a:pPr/>
              <a:t>‹#›</a:t>
            </a:fld>
            <a:endParaRPr lang="en-US"/>
          </a:p>
        </p:txBody>
      </p:sp>
      <p:sp>
        <p:nvSpPr>
          <p:cNvPr id="13" name="Date Placeholder 3"/>
          <p:cNvSpPr>
            <a:spLocks noGrp="1"/>
          </p:cNvSpPr>
          <p:nvPr>
            <p:ph type="dt" sz="half" idx="10"/>
          </p:nvPr>
        </p:nvSpPr>
        <p:spPr>
          <a:xfrm>
            <a:off x="269905" y="6356350"/>
            <a:ext cx="1066800" cy="365125"/>
          </a:xfrm>
        </p:spPr>
        <p:txBody>
          <a:bodyPr/>
          <a:lstStyle/>
          <a:p>
            <a:r>
              <a:rPr lang="en-US"/>
              <a:t>28-Jan-2019</a:t>
            </a:r>
          </a:p>
        </p:txBody>
      </p:sp>
      <p:pic>
        <p:nvPicPr>
          <p:cNvPr id="8"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2" y="116632"/>
            <a:ext cx="654032" cy="654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133600" y="6356350"/>
            <a:ext cx="4876800" cy="365125"/>
          </a:xfrm>
        </p:spPr>
        <p:txBody>
          <a:bodyPr/>
          <a:lstStyle/>
          <a:p>
            <a:r>
              <a:rPr lang="en-US"/>
              <a:t>General Lab Safety</a:t>
            </a:r>
          </a:p>
        </p:txBody>
      </p:sp>
      <p:sp>
        <p:nvSpPr>
          <p:cNvPr id="6" name="Slide Number Placeholder 5"/>
          <p:cNvSpPr>
            <a:spLocks noGrp="1"/>
          </p:cNvSpPr>
          <p:nvPr>
            <p:ph type="sldNum" sz="quarter" idx="12"/>
          </p:nvPr>
        </p:nvSpPr>
        <p:spPr>
          <a:xfrm>
            <a:off x="8229598" y="6356350"/>
            <a:ext cx="762000" cy="365125"/>
          </a:xfrm>
        </p:spPr>
        <p:txBody>
          <a:bodyPr/>
          <a:lstStyle/>
          <a:p>
            <a:fld id="{913914EC-D32E-465B-AB5A-C301A297C11C}" type="slidenum">
              <a:rPr lang="en-US" smtClean="0"/>
              <a:pPr/>
              <a:t>‹#›</a:t>
            </a:fld>
            <a:endParaRPr lang="en-US"/>
          </a:p>
        </p:txBody>
      </p:sp>
      <p:sp>
        <p:nvSpPr>
          <p:cNvPr id="7" name="Date Placeholder 3"/>
          <p:cNvSpPr>
            <a:spLocks noGrp="1"/>
          </p:cNvSpPr>
          <p:nvPr>
            <p:ph type="dt" sz="half" idx="10"/>
          </p:nvPr>
        </p:nvSpPr>
        <p:spPr>
          <a:xfrm>
            <a:off x="269905" y="6356350"/>
            <a:ext cx="1066800" cy="365125"/>
          </a:xfrm>
        </p:spPr>
        <p:txBody>
          <a:bodyPr/>
          <a:lstStyle/>
          <a:p>
            <a:r>
              <a:rPr lang="en-US"/>
              <a:t>28-Jan-2019</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5575" y="116632"/>
            <a:ext cx="8836025" cy="654032"/>
          </a:xfrm>
          <a:prstGeom prst="rect">
            <a:avLst/>
          </a:prstGeom>
        </p:spPr>
        <p:txBody>
          <a:bodyPr vert="horz" lIns="91440" tIns="45720" rIns="91440" bIns="45720" rtlCol="0" anchor="ctr">
            <a:normAutofit/>
          </a:bodyPr>
          <a:lstStyle/>
          <a:p>
            <a:r>
              <a:rPr lang="en-US"/>
              <a:t>Click to edit Master title style</a:t>
            </a:r>
            <a:endParaRPr lang="en-IN" dirty="0"/>
          </a:p>
        </p:txBody>
      </p:sp>
      <p:sp>
        <p:nvSpPr>
          <p:cNvPr id="3" name="Text Placeholder 2"/>
          <p:cNvSpPr>
            <a:spLocks noGrp="1"/>
          </p:cNvSpPr>
          <p:nvPr>
            <p:ph type="body" idx="1"/>
          </p:nvPr>
        </p:nvSpPr>
        <p:spPr>
          <a:xfrm>
            <a:off x="155575" y="908720"/>
            <a:ext cx="8836025" cy="521744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4" name="Date Placeholder 3"/>
          <p:cNvSpPr>
            <a:spLocks noGrp="1"/>
          </p:cNvSpPr>
          <p:nvPr>
            <p:ph type="dt" sz="half" idx="2"/>
          </p:nvPr>
        </p:nvSpPr>
        <p:spPr>
          <a:xfrm>
            <a:off x="155575" y="6356350"/>
            <a:ext cx="1066800" cy="365125"/>
          </a:xfrm>
          <a:prstGeom prst="rect">
            <a:avLst/>
          </a:prstGeom>
        </p:spPr>
        <p:txBody>
          <a:bodyPr vert="horz" lIns="91440" tIns="45720" rIns="91440" bIns="45720" rtlCol="0" anchor="ctr"/>
          <a:lstStyle>
            <a:lvl1pPr algn="l">
              <a:defRPr sz="1200">
                <a:solidFill>
                  <a:schemeClr val="accent4">
                    <a:lumMod val="50000"/>
                  </a:schemeClr>
                </a:solidFill>
              </a:defRPr>
            </a:lvl1pPr>
          </a:lstStyle>
          <a:p>
            <a:r>
              <a:rPr lang="en-US"/>
              <a:t>28-Jan-2019</a:t>
            </a:r>
          </a:p>
        </p:txBody>
      </p:sp>
      <p:sp>
        <p:nvSpPr>
          <p:cNvPr id="5" name="Footer Placeholder 4"/>
          <p:cNvSpPr>
            <a:spLocks noGrp="1"/>
          </p:cNvSpPr>
          <p:nvPr>
            <p:ph type="ftr" sz="quarter" idx="3"/>
          </p:nvPr>
        </p:nvSpPr>
        <p:spPr>
          <a:xfrm>
            <a:off x="2133600" y="6356350"/>
            <a:ext cx="4876800" cy="365125"/>
          </a:xfrm>
          <a:prstGeom prst="rect">
            <a:avLst/>
          </a:prstGeom>
        </p:spPr>
        <p:txBody>
          <a:bodyPr vert="horz" lIns="91440" tIns="45720" rIns="91440" bIns="45720" rtlCol="0" anchor="ctr"/>
          <a:lstStyle>
            <a:lvl1pPr algn="ctr">
              <a:defRPr sz="1200">
                <a:solidFill>
                  <a:schemeClr val="accent4">
                    <a:lumMod val="50000"/>
                  </a:schemeClr>
                </a:solidFill>
              </a:defRPr>
            </a:lvl1pPr>
          </a:lstStyle>
          <a:p>
            <a:r>
              <a:rPr lang="en-US"/>
              <a:t>General Lab Safety</a:t>
            </a:r>
          </a:p>
        </p:txBody>
      </p:sp>
      <p:sp>
        <p:nvSpPr>
          <p:cNvPr id="6" name="Slide Number Placeholder 5"/>
          <p:cNvSpPr>
            <a:spLocks noGrp="1"/>
          </p:cNvSpPr>
          <p:nvPr>
            <p:ph type="sldNum" sz="quarter" idx="4"/>
          </p:nvPr>
        </p:nvSpPr>
        <p:spPr>
          <a:xfrm>
            <a:off x="8229600" y="6356350"/>
            <a:ext cx="762000" cy="365125"/>
          </a:xfrm>
          <a:prstGeom prst="rect">
            <a:avLst/>
          </a:prstGeom>
        </p:spPr>
        <p:txBody>
          <a:bodyPr vert="horz" lIns="91440" tIns="45720" rIns="91440" bIns="45720" rtlCol="0" anchor="ctr"/>
          <a:lstStyle>
            <a:lvl1pPr algn="r">
              <a:defRPr sz="1200">
                <a:solidFill>
                  <a:schemeClr val="accent4">
                    <a:lumMod val="50000"/>
                  </a:schemeClr>
                </a:solidFill>
              </a:defRPr>
            </a:lvl1pPr>
          </a:lstStyle>
          <a:p>
            <a:fld id="{913914EC-D32E-465B-AB5A-C301A297C11C}" type="slidenum">
              <a:rPr lang="en-US" smtClean="0"/>
              <a:pPr/>
              <a:t>‹#›</a:t>
            </a:fld>
            <a:endParaRPr lang="en-US"/>
          </a:p>
        </p:txBody>
      </p:sp>
      <p:sp>
        <p:nvSpPr>
          <p:cNvPr id="12290" name="AutoShape 2" descr="data:image/jpeg;base64,/9j/4AAQSkZJRgABAQAAAQABAAD/2wCEAAkGBxQTEhUUEhQUFhQXGBgVGBgXFRQUHhsdHRcXFhgcGhccHCggGRwlGxcXITIhJSktLi4vFx8zODUsNygtLiwBCgoKDg0OGxAQGjIkICQsLCwsLzIsNCw0LCwsLCwsLCw0MCwsLC8sLCwsNCwsLCwsLCwsLCwsLCwsLCwsLCwsLP/AABEIAOUA3AMBEQACEQEDEQH/xAAbAAACAwEBAQAAAAAAAAAAAAAABQMEBgIHAf/EAEgQAAIBAgMDCAcDCQgBBQEAAAECAwARBBIhBTFBBhMiUWFxgZEyQlKhscHRFTOSBxQjU2Jyc4KyFiSis8LS4fCDQ2PD0/E0/8QAGwEBAAIDAQEAAAAAAAAAAAAAAAQFAgMGAQf/xAA5EQACAgEBBAUKBgICAwAAAAAAAQIDBBEFEiExMkFRYXEGEyKBkaGxwdHwFTM0QlLhFCNTciRi4v/aAAwDAQACEQMRAD8A9xoAoAoAoAoAoAoAoAoDiSVV9Igd9ALptvQg2BLHqUFj7qA4+05m9DDv/NZP6iKAM+LO5Il73PyBoA5vGe1B5v8A7aAMuMH6g+Lj/TQB+dYpd8Kt+66/O1AH25l+9ikTtKm3nuoC5htpRSei4PjQFsGgCgCgCgCgCgCgCgCgCgCgCgCgCgCgCgCgKeO2lHEOkwv1bz5UBS5/ETegoiT2n9LwTf52oDuPYab5WaU/tGw8FGnnegL6qka6BEUdyj6UBycbHkaQMGRb3K9Pdv0W5J7BQFbYOO52K5cOwZlZhG0WoN7ZG1FgRQEM+31DuqRTSiM2kaNVKqd5FywzEDeBegJMbt2KOKOU5mjkIAZVJ3i4uN/ha/ZQE2z9ppNmC5gy2zK6lGF72NjwNjr2UBZWdSxUMuYb1uLjw30BXxOy4ZNWRb+0OifMWNAUzs6WPWGW49iTXyYfSgOots5SFnQxsdxOqnubcaAao4IuDcUB1QBQBQBQBQBQBQBQBQBQBQBQHEsoUXY2AoBO2NlnNoOim4yN/pHrfCgLeB2WkZzas/F21Ph1eFAXqAxSYV0tLPBiHmjYytKJUy6XNkDNYLl0tYaEi9AX9qOkkuHnkR5cKYiygIzgO2UqzINT0CQNDagLex3IWbmMM0a3zpzjc3zjkWbo2JjWyrrxudKA42Pg8VHI5YQLHJIZWUF2YEqFspsB6oOvbQFTG8k7yO6LhmDsXPPRM5UnU5WVhcXubHroC1itjSlMOiNCBC4kYZHUMQSRaxNh0j423bqAlgwc4nxMhCDnEVY2DE2yZgtxbjmueq1td9AI4cFAYY4JIZosRdQXWJ2bPcZnEqgix11J3GgLu0duTc9Kqfo44rLm5lprtYHp5WzKuulgdx1oB1sPaPPwJLaxNwQNRdWKmx6ri/jQFyWNWBVgGB3ggEeVAKn2a8RzYZtOMbHT+Vju7j5igLWz9qLISpBSQb1bQ0AwoAoAoAoAoAoAoAoAoAoCtj8asSlnP/NALYsE85z4i4TesW7xf/b59VAXsfjUgjzvoosoCi5JOiqqjeT1UBBgNriR+baOWKTLnCyBQStwCRlJGhIBG+gGNAJ5+TkTu7O0pV2zNHzjqhNgNUB1vagG6KAAALAaADSwoD7QBQBQBQBQBQC/HbHjkbP00ktYvG7RsQNwJG8d9AXMPCEUKLmwtc2uesm28nee+gOcXi0iXNI6ot7XY214AdZ7KAX7L22srBCuViGZCrrIjhTY5XHrC4upAIvxsaAt7Q2csoF9HHouN4+o7KAq4THvGwixG/1XG5voeygHFAFAFAFAFAFAFAFAVtoY1YkLMf8AmgF+AwbO3PT+lvRDuTqJHtfDv3AdbX2wIisaAPPIQEjvbr6TH1VFj3277AL8TiDOVicrDiopBKitdlfKGIK7iylc17ai3caAu4LASmbn8QyFlUoiRhsqgkFiSdSxsB1aUA2oAJo3oCnPtONeN+7d5nf4VW37WxquGur7vvQ3wxrJ8kLZ+UQ9UD3n36VU27fm/wAuCXjxJcNnvrZTk5Qvwv7h8BUKe2MqX7tPUjetnwXMiO3ZP+s31rV+JZX82bP8Gs6Xb8n/AEk/G9ZR2rlr9/wPHg1liLlGePvAPwtUqvbmRHpJM0y2cupjDD7cRt+ncb+42+dWVO3aZcLE17yNPBsjyGUM6t6JB/7xHCreq+u1awkmRJQlHmjutpiU9q7PEygFirKwdGFrqwvY2Oh3nQ6UAiwuGXCSzYnFFReyo6LYG4JboKOi5yC53bgDQFjZ+08QjJ+cpZJ5CI9Vzx3uyI6gC+g37xx7AHeLwqyKVcXB8weBB4GgF+BxTQuIZjcH7t/aHUeojqoB1QBQBQBQBQBQHE0oUFjoBQCbAxmd+fkHQH3Sn+s/Lz6qAl21tXmAoADSPfKC2VQqi7u7cFUfKgE/2lHjECZTHiiM8WjjddldZMuiHttvtxBID7AYLLZ5Ssk+XK0mVVJFy1hYaAXt221oC5QFHH7USO43n3DvPX2fCqzN2pVjeiuMuz6kmnGnZ4Gcxu13fjp7vAf9Ncvk59+Q/TfDsXL78S1qxIQE2N2iiDNI4Hea0U49t0t2uLb7kbp2V1LWTSQjxPKyMfdqz9tso8z9K6PF8ks67jPSK7/6Ki/b+LXwj6XgL5eVUp3Ii97E/C1XVXkVWvzLfYitn5Sy/ZD3k2xNszT4iKEsgEjhSQDcb92tZ5HkniVVOSk214fQ8o29fbYo7qSPRH5Kyj0Zge9fpVNLYVD5Nlsto2daRUm2HiU9VXH7JsfI/WodmwZroS19xujtFfuQvkkKG0ish/aFvfuqqvwL6elEmV5Nc+TLeHxjLYg+/wCB4VHhZOuW9F6MznVCa4ofbP29fR9e3j5cfD31f4e3GvRv9q+a+hW34GnGA8jkDAFSCDxFdHCcZxUovVFa009GfJoVdSrgMp0IIuD4VkeCHaWHOHaXFyNzojS0KGy82WNiBYWtqozb7A0AYva02GynFGJlcMAY1cZXClgpBJLKbW01vQDGOM4jDrzyGN2F7X1U8COrrseuxoD5sjGMCYZfvE4+0OBFANqAKAKAKAKAR7Qbn5eZH3a9KQj3L4/C9AQ8ocamXmExCQPpmOoKpb1beiTp4HuoCj9px4tGwsjxrKwAV4yHR7ENpxW+XVD76AdbK2ZzRd3bPLIbs+ULoAAqqOCgAUAwoBDtbbW9Yzp7Q493UO3jw7eb2ltfnVQ/F/T6lni4WvpT9hmMbjAoLOwAHXoBXPwrnbLditWyzbjXHV8EZDanKhmuIeivttvPcPma7jZfki2lZlvRfx+rOZzvKBJ7mOte8+bH5KYrFnMEIB/9SW/uG/4Cunjdh4UdyiK9X1KbzGTlPetl7fobbZn5MIhYzyPIeodAe7X31Es2ndPlwJdez6o8+JosJyPwcfowJfrIBPnUSV1kucmSo01x5RQyg2XChBWNARuIArXqzPRHOP2xBCbSyoh6idfLhWid9UHuyktTZGqclqkWsPOrqGRlZTuZSCD4itsZKS1Ri1pzCaBXFmUEdovXp4Z7aHJZfSgOQ+ydVPhwqsytlUX8Ut19xLpzLK+fFCCQMjZJVKN7j3HjXLZeDbjPSS4dpb05ELVwGGztpNGdD3g7j39R7ayws+zFlrHiutffWY340bV3msweLWRcy+I4g9RrssbJryIb8H/RR21SrluyJZoldSrAFWFiDxBqQaxNs/YASYu7GREAEAZmbm9+bQ6cFsezhYUA8oBdtfCFgJI/vY9V7RxXx4dtAXNm4wSxhxx30BaoAoAoCltbGc1GW47gO2gIdk4Tm4+l6bdJz2nh4bvCgIsdsWKS7WySXzCRNGDWAvfjoALHQ0BzsXDzDM2I5vNmsmVFUhQLZiRfVt9uHZuoBpQGf29tTfGh03Mes+z3dfl11ze19pcXRU/+z+X1LPCxdf8AZL1GT2ptFYULue4cSeAAqkxMS3KtVVS1bLC++FEHOb0SMVJJNjJgiqWYnoxjco62Pzr6hs3ZONsqrfnxn2/JHEZedftCzchwj98z0rkryAjgtJiLSy79fRXuHzPurXk5tlz05LsJOPhwp732m2UACw0FQiWfaAKATcqtsjCwF72YnKD1aEsfAA+NqiZlzrr9Hm+CNtMFKXHkjEYvbSMCuLwzYPN0leVM/ODrZ8t0bjYbr61Q5WJZHTd5v2v1kyu/R9q+HqJPyVTOcVjAhJwpCsp9XMTYFe9Qb9gWrjZ0ZRr3Zc+vxI+Q03qj0yrEjBQFXaGBSZcsguPeO0HhWFlcbI7slqjKMnF6oxm0MC+HbK/SQ+i/yPbXJbS2Y8d78OMfgXOLlqz0ZcyXAY1o2DL5cCOo/XhULDy541m/Hl1rtX3yN99EbY6M2WExKyKGXcfceIPaK7im6F0FOD4MoJwcJOMiatpgK9o7fhhLKzEutjkVWLG4zaDda3G9hxoCrsTbEjyFZQAJRzsFmVuiLZkLKLFgLNbU9I9VAWIjzGIt/wCnNcjsb1h47/E9VAPKAKAKAR4k87iVX1IhnP73qjz1/loC/PikQqHYKXOVQT6R6h10BLQBQC7beP5tLKem2g7BxPyHaardqZv+NV6PSfBfUlYlHnZ8eS5mMxeJCKWY2AF64yEJWTUY8W37y8lKMI6vgkYWV5cZOqopLMbRrwUcWbq7T4V9W2Ts2rZONvz6b5/RHC52XZtC/ch0Vy+p7ByT5Mx4OOw6Ujau5GpPyHUKiX3yulvSJ9NMao7sR9Wk2hQBQBQHnv5VMXbKvBERz/NiYlPuQjxNV2TLW+C7E2SqV6DZu9o4GKdSk0aSITfK6hh367j21YOKfMjJtcjnZ2AigQRwRpGg3KihR5DjRJLkeN6lmvQFAFAQ4vDLIhRxdTWMoqScZLgz1Np6ow+LwrQyGN9RvRusfUca4vaWC8azh0Xy+hfYuR52PHmi/wAnNpWm5tbsG9K2oUgaMTw6u3TqqfsOV0ZOOnoP3MjbQVbSevpGvrpypE23sC5ZZYVzOA0Trn5vPG+hGf1Sps1++gI0weGhbDZ7Rybo41diocjVrb2J9HO2/QUAx2vhuciIX0l6a94194uPGgLOysUJYlYcRrQFugI8RJlUseAvQCjYKfozId8jF/DcvuF/GgKm1IcQcSkyIhjhU2BYKXzqRJY6gZbLvHDfroBa5PYp5YzK+6R2aNbDopoqjTfexa/7VAMyaAxW0sXzrluB0X90ej9fGuE2hlf5F7l1LgvD+zocanzVaXX1mF5XbRzNzQPRXpP2neB8/Kuu8kNlqTeZYuC4R8etnP8AlBnNJY8Ob5/Q3/5OuTf5vFz0g/TSgE39ReC/M9vcKuc3Jd9nDkuRExMdUw73zNheoZKFe2NuxYfRjd9+UHd+8eHx7KwnYokDM2hVjcHxl2ffIyON5ayMehoOzT3m594qO7pM5+7bGTN+i91d39i88qZ/ab8cn1rHzku0jf52T/yP2nz+1E/tN+OT/dTfl2nn+bk/8j9oj5UYx5oZ3cknm4xqSdBOnWe2oNkm8jj2HZbEnOzD3pvV7zHacqZyAc7bh68n+6p2/LtORty8mM5Lzj4N9Z9/tRP7Tfjk/wB1N+Xaa/8ANyf+R+0ng5XzqdSfPN/VevVbJdZthtLKg+nr48TR7J5Zo9hKMv7QvbxG8d4v4VthdrzLfF21Gb3blp39X9GpVgRcag6gjWt5ep68QoCjtbZiYhQr3FjcEGxHXr2jStV1Fd0d2a1RnCyUHrFkuBwMcK5Y1Cjs+dZxiorRLRGLbb1ZZrI8PkiBgVIuCCCOsHQ0BjDs9AsmGw2HczoQDO2VMp0KPnuToNwA9WgNoO3f5UAt2Oebmli4Xzr3Nr7jceFAO6AU8pZSISo3uQo8TagLAAjSw3IvuUf8UBnUx04iixLSKVkaMGEIuULIwUBW9IuAb6m2/SgNMoA0AsBoANKAXcoMRlhIG9zk8Dq3+EGq7at/mcaTXN8F6/6JWHXv2ru4mL2hiRHGzncATXG0VStsjXHm2l7S8tsVcHOXJcTM8h9lHF4xS4uqHnpO036C+fuU19dvjHCw4Y8OzT6s4HHbysmV0/H6HtYqlLgT8p9tfm0Wluce4QHh1sR1C48SKwsnuogbQzFjVarpPl99x5ficQXJLEm+pJN+8k8TUNvU42UnKTlJ6tlnZOxp8TrCnQ9tuivh1/CtkamyyxdlW3LefBDxeQM/GaP8B+tbPMLtLFbCj1z9x9/sDN+uT8B/3U8wu0fgcP5+4QcpdjtBDiY2YMViQ3AtvmiO6qfIW7ladx0Wz8ZY+MoJ68WMti8jJZsPDKJkAeNHAKHS6g29KraFScUyiv2LCVkpb3Nt8i7/AGBm/XJ+A/7qy8wu01fgcP5+4p4/kdiYxdcsoHs9E+R+tYunsNF2xJpawlr7hAra8QRoQdCD2itLWhSWVyhLdktGa/kXygKOIJD0HNkJ9VjuHcx0t126zW6qfUy62RnOMvMTfB8u7uN/Uk6YKAKAKABQGYxW0xM0OZ3ghcyiQhgjZ0OVUMg9G+p7dBQFvk3jg7TxiTnVicBHJzEqw4t61mDDNxoCxjzkxEMnXeM/1L/qoB7QCXbJzTwJ+0X/AAgt8RQEWM20scroykqixksNTmkkyKoX33vQHKbLwyTIADn6UkcZZyi2IDMqeipuw8+ygG9AZrlRNeRF9lS34jb4L765nb9vpQr9f37y22bDhKXqMNyxntEqe0wv3DU/AedbfJPF89nqT5RTfyRH2/f5vEaX7noan8lWz8mFaUjpTOT/ACr0V8LgnxrsNpW797XZwKTAr3KV38Ta1AJp5fyyxpkxTj1UtGPDVv8AET5Colr1kchte1zyHHqjwKfJ3ZP51iFjP3ajPJ2gaBfE+4GlUd5nuysVXW6y5I9ZijVQFUAACwA0tUs647oDP7d5WwYYlb53G9QbAHqZuB7ACeu1TsbZ9ty3uS7SFkZ1dL3eb7Dzrb3KhMQZgwsJkEZsNQAVIyknfdRwrZLycxpW+cnN6+r6EX8Zv0UYxWnrNByU5bRQwxYd1bLGoQOPSsNASnHTqPhW6ex3GP8Aqlr4nsNq6y/2R08Pob/CYpJEDxsGU7iP+6HsqpnCUJbsloy0hOM1vReqJqxMjFcv9iLk/OYxZlsHt6yk2v3j4XrVbDValRtbEVlTsXNfAw/dp2jSohyqbT1R6/sTG89h4pDvZAW/e3N7wanxeq1O8os85XGfai9XptCgCgCgE+1sFhYw08sIbVcxAvqzBMxUkA7xc9VASPjMPDKFCqrGNmLIFsFj1sQNdxJGnA0B8204aBZFNwDHIp7CQL+TUA8ha6g9YFAJsQb4xf2Y2PvA+dAcbY2Ik5Vj0WDKSwuCVBvluCLG+48KA4weyDHiOczu6c1kHOO0jAlwzanhZV8zQDegMdtp74iTsKr/AIFPxJrjNsz3sprsSXzL3BWlKMHy0l/SKPZQnzI+ldX5EVejdZ4L4s57ymm264eL+B63ybwvNYSCP2YkB78ov76l2S3puXaz2uO7FIZVgZnje0WvNMf/AHZf8xqgz6TOGzf1E/Fmq/JogzYg8f0Q/wAw1vo5Mvdhr/XJ95uq3l4Znl5ygOFgAQ2lluqn2QLZmHbqAO1r8Kn7PxVfZ6XJcyFnZDpr9Hm+RjeRvJE4z9PiCwhuci3IL66knfa/n3b5mfnuL83Xw0IuFhJrzlnHUa8otjQpBtFY41ULhmy2FrWQHTyrhLL7JbQmnJ8N35HSRriqY6IX8leSEWL2XBIvQntIM44kSuozDjuFdPh5ttST11RWZeJXY2tNGX/yd4LGwzOsiZYdQ9zvYaBkHuvpcW6hadtDJpvinHpffAh4OPbTJ73L74nolVRZC/lAgOFnB3c0/wDSa8lyZqvWtcl3M8jXdUA4I9K5At/cY/3pf816m19FHabM/Sw++s0VZk4KAKAKApbbwvO4eWMsFzIek24W1uewWoDnC4OCIIVSFS1grAKMxK+qeNxfQcKA72wt4Jf3GPkL/KgLuy3vEh/ZFALG/wD7G/hf6loC/egC9AF6Axm0D+ml/fPwFcRtX9XP1fBF/h/kxMDyz+9P8MfFq7jyMX/h2v8A9vkjlvKN/wDk1+HzNLH+UhwAMqaAD0G/+yr/APCav5P79RV/id3Yvv1jfkvy1fE4lYSqZSrNcAggixHrHtqJm4MKK96L6yXh5ll092SXIyWP++m/iyf1tXOT6TOZzP1E/Fms/JsdcR/4/wD5K30cmXuw/wAqXj8jbXreXh5L+VfEE4rLwWFbd5ZyT8PKug2UtKJPvKTaT1uiu4sbN/KC0cUcaxxqFVVACNpYAe3Xv4VVLi5P79Rh+JWrgkhouPOJwmNlNgXw0h0Fh6BXdc9XXXz7OqVO1LYLq3fkdPj2uzErnLmZnkny1fC4OOFVQ5M9rqTvdm35x19Vdls3Z9d2PGcm9Xr8Skz862q9wilpw+B65s7E85FHIRYuiuQOF1B+dV8lo2ixi9UmWL1ielLbZ/u838N/6TXkuRrt/Ll4M8iXdUA4E9J5An+5J+9L/mNUyroo7PZn6WH31mhvWwnhegC9AF6Ag2hbmpMwJXI9wN9spvbttQGXwmEiZsM2Gw0iMHRmdlsMmW7Xa9id1rcaA1G0D+ik/cf+k0BNsM/oI+6gKE+mMPbEf6loD5tbHNGq5FDSSOsaAmwubm7HqABNAUthbYeVlDhelCsq5QRrnZHBuTxAt86Ad3oDH7SFp5R+0D5qpritsR0y5d+nwL7CetKMNy0j/SA9aW8ifrXZeRM9aLq+9P2r+jmvKWOltcu5/FHpeD5PYR40bmIukqt6I4gGt7smnpq/aZqEGtdC9gtjQQtniiRGta4UA2rFzk+bMlGK5I8wx330v8WT+tqr59JnEZn6ifizVfk4OuI/8f8ArrfRyZe7D/Kl4/I2t63l4eZ/lWwBEsU1uiy80x6iCWXzBbyq72RavSrfiVG06nwsXgPeSmAweJw6PzEXOKAsgyjRgNTbqbeO/sqBlwsoscdXp1eBMxp13VqWi16z5tTCrFFj1RQqDDtYAWAug+Zrjcht582+75FxHTzMUu0g5BbAw74CB5IUZmDkkqCfvHA17gK6PGnJVpJkO6EXNtodbM5T4aSTmUaxByJoLPYepbhod9rgXFT7cK2utWSXD4ESvMqsm4RfH4j29QyUUttn+7zfw3/pNeS5Gu38uXgzyVd1QDgT0bkEf7kn70v+Y1TKuijs9mfpYffWaG9bCeF6AL0AXoCrtPGc1FJJa+RS1usgaDzoBHs/aeIWbLK6yKZFiICquVjFznRtqQDprfTWgHu0ntDJ+439JoC7sZbQR/uigF21ujiYm9oMvuJ+VAR7XWMxEysUVSHDjepB0Ydt/jQFbZezYsMwHOM0jgquaw6IJkZVA3C7FjQDbNQGY24lpyfaQHxFwflXK7er0tjPtXwLjZ0tYOPeZHljBdUfqJU+I+oFWfkXkbmZKp/uj71/WpXeUlO9jxmv2v4m45EYznMFCeKrzZ/kOX4AHxroMyvcvku/4kDFnv0xfcPb1GJB5HjfvZf4sn9bVBn0mcLmfqJ+LNT+Ts64j/x/6630cmX2w/ypePyNnmreXhS2xs5MRE0Ug6LDyPAjtBrOuyVclKPNGM4KcXGXI8veDFbNmv0su4OouGHUw3efhXQV5NGXDcs5/fIo7Me7GnvV8vvmX8VyvWaOZXsDNGYyQGFtAL21vu3Xqnu8l4WZDujbpr1aEmG2pqCjKHvFibfk/N0wcGZ1UFbKti12JObUm1z2Drq1owsbDipTerXb9CPblZGU92K0T7PqazkPyVaFvzjEW54iyrvyA7/5j/x312bmu96Lolhh4ipWr5m1zVAJpS20f7vN/Df+k15Lka7fy5eDPKV3VAOBPQ+Qh/uafvSf5jVMq6KOz2Z+lh99ZoM1bCeGagDNQBmoCntaaMRNztyjDJYXJYtoAoHE0As2F+bSSNJGsglFzaQ7r9AlQCR6uUnfpQDLbL/oX7bL5sBQDzBJaNR1AUAq5TiypJ7Dgnuvr7qAix0IkjdCA2ZSADuJtp77UAniwE9sPJLMC0bKSrBVsGGVgX3s1jbt76Af3oBNylj6KSeybHubT42qn21Tv4+8v2vX1E3As3bdO0z21cLzsTpxIuO8aj31zmzst4mVXcv2v3dfuLPMoV9E6u1e/qIPyY7Rs0sDet+kUdosrjyynwNfVNq1qSjdHk1/aOJ2bY1vVS5r7Z6DeqYtjyvHYaXnZbRsbyOeHFyeuokoNtnJZOFZO6Ul1tmm5AQuvPF1K3yWvbhnv8RW6qOiLfZNMqoSUu01162lsF6A4kQMLMAR260B55yv2XAr4q0agjDh1tpZs4Fx276q8rLvryVGM2k12m+GPXKvecVrr2Gk5C4JEwWHYKMzRqxNtSTrvqyhJyim3qaZRUW0kaK9ZHgXoCptcEwSgakxuAP5TXj5GFvQfgzy8YaX9U/u+tRPNs478PtN/wAjI2TCIGBBzSGx7XYipNa0idRgQcMeMX98R5esyYF6AL0AXoCjtKAu0WUrmjfnQpNr2VgLfzMuvbQFPYGypIrNLlBWPmlCnNoXMjsx6yxoC5tLpNEntOD4KPqRQGmAoCptbD85E69YoBNs6bNGpO8DKe8aH4UAnbaYl5+Eq2IuTk5tVIykC123DK3H40A5wCuIkEhu4VQ2t9ba68aA6xcIkRkO5gRWFkFOLi+T4HsZOLTRlYSdzekpynvFcBkUumxwfUdJVNTipIzG1UbC4lJ49xbOOq/rqewgn8Rr6P5MZ0c3CeJY/Shy/wCvU/Vy9hx22sZ4uUsiHKXx6/aen7PxqzRrIhurC4+YPaDcHurGyuVcnGXNEmE1OKlHkxVLF0j3n41oZAnD0mXtlLYN4VlEk4y0TL16yJIXoAvQGE/KFo7ng2GZfJyfmKps9aZEGTsfjU13ml5I6YHC/wAGP3qDVtV0EQ59Jja9ZmIXoDic9Fu4/CjMZ9FiTma1aFbuDfAaRjx+NbFyJ9K0gictbfRtLizbpqfb16D5egC9AJcbhZc82ID82UTLH6LBlAztmvewLdx0oC9sd2MKM7Zmcc5e1rBukoA4WBAoCbZ685iieEa28Tqfl5UBo6ADQGWCc1PJHwbpr8G+VAfNoYlYUMmQFgAgtZSbtYC/AXN6Agw7yJJ+ndBzuiRrmOUqNQGtrpqe3dQDG9AIduYfI4lHotZX7DwPy8qoNtYe/Hz0ea5+BY4F+69x9fIW4/BrNGUbjqD1Hgao9n51mFkRvr5r3rrRPy8WGTS6p9fufaKeSm2GwkrQT6Rk633K3Bh+yRa/geuvqlnmto48crH48PteKOHpnPDudF3D75+DN00etUmhYOHEmw62vXqNla0Jr16bAvQBegMb+UwWgL/sOvmUt86qNox1uq8WTMZ+jL1Go2XDzcMSexGi+SgfKrWK0SREb1ZavWR4F6A+PuPdQ8fIqc1WOhH3CzDoAK9RvitELNp4u5sNwPmR8h8e6uY2zn778xB8Fz8ez1Fxg4+i85L1EOG2qQ6RgXLHdwA4nst5edNj5WRKzzfOPf1HmbRXGO91jy9dQVRT2rizHGSursQiDrdtF+vhQFXD49SEgkV2ci0gkUC2Vblm9Ugm24nfQDOaUKpY7gL+VAXOTWHKxZ29JyWPjQDegCgEnKXDHKsqjpRm/eOI8qApHLIljYo46gdD2GgEskMOHyK45yY6iRy1lsegTr0EDFRp8KAbYHGc4DcZXUlXU65WHbxHEHtoCWZAylWFwRY140mtGep6PUzbxmJ+bbd6rdY+orjNpYDx56x6L5fQvMTIVsdHzKe2NlCddOjKvot1/st2VJ2HtuzZtvbB9JfNd/xI21NmQzK+yS5P5eBX5N8oWgPMYkEKugvqU7P2k7t3C43fRLcerNrWTivXX3/R9qOTpyJ4s/MZC00939d5uY5AQCpBB1BBuCOw1TtNPRlummtUdXrw9OJ5sqs3sgnyF6wsk4xbXUj2K1aRltoSs6xywYiRZSA3SP6LQnRlG4G1r/8A6OVq2jNWayk9evs9RZypWjSS095T2pj/AM8kgwrKnOFw8vNyCRVjUq7kldLtlCheGbuvbV2SyrYylHRR9+v9EdxVUHo+Zuc1W5DPl6AL0AXoAoeaFLG4uwsD3kfAfX/oodqbUVadVT9LrfZ/fwLDExHJ70uQkxWICi57gB7gBXM11yskoxWrZbykoR1fIZbCwBQGST7x/wDCOC12+Bhxxq93rfMoMi92y16hteppoFsuPdW5xlDYYWAdcrkH29De2pXTXTtoC6JEmjFwGR19YEXU68dQN1ARyx85IkK7tGbsA3Dz+FAatFsABuFAdUAUBy6Agg7jQGTMRhlMR9E3ZD7yPn50BDj8DzmqlQ2VkIYEqytYlWtqNQCCONAQYaBsOpZs0zNYuy26IVQq6EgtYDfvPxAYxTBlDKbgi4PZQEOOwqyrlbvB4g9YrXbVC2DhNapmUJuD3oiIlkbJJv4Hg3/PZXGZ+z540tecepl7j5MbV3nG0NnxzgCTRh6LjePqOytmy9r5GzrN6p8Hzi+T/vvNOds6rLjpNcep9aFMOIxOBOvThJ3i5Q943o3/AHWvouJtLA2vHRPds7Hz/wDpe/wOQtxsvZz5b0Pd/XwNRs3lHDKB0sh6mOng27zseyteRs66rjpqu4k0Z9VvDXR942v5VBaJpidp8hHd25nFvFGwtkys1tb6EOLjv86gPZ9W9ql7iQsiWmg85L8m4sEmVLs5ADSNa5twsNw7PO9S4VxhyNUpuXMdXrYYBegC9AfC9q12WwrjvTeiMoxcnoinisZbT3fU8K5nO2zKzWFPBdvW/oWePhaelMUYvFBRdu4D4ACqWuuVst2K1bLGUowWr5FjZOzizCWYa+ons9p/a+Fdhs7Z0caO9LjL4FJlZLtei5DqWUKpY7gCT4C9WhEFcG0mdcrRtIzLnKxW6COOgCxYdMrrp7qA+xbPjkjAilcQNYmO19x1AJ1TUajvoBlPOFBY7h/0AUAy5O4Iqpkf0317hwFAOaAKAKAKAXba2fzqaaONVPbQGehkzgq11YdFraEdooClg5ZIUEfMyM63AI1VtSQxcnQG+t+2gLezcMYolQkEi5Nt1yxY27ATbwoCzegIcVh1kXKwuPh3VjOEZx3ZLVHsZOL1QkngeHfd09obx3iuazdiyjrOniuwtcfOT4We0kgxFx0SCDw3g+FULUoPsZYNRmu0o4rYcDm65oX64/R8U+lq6PA8qs7FSjN78e/n7eft1KTL2Dj3cY+i+76EEWzsZF9zIki9StzZ8Ubo3866Wnyo2Zk8L4OL8NfeuPuKWex83H/KlqvvqfAm+28ZH95h5O/miw80sKnQnsq7jXcl69PiaXbn18JV6+r6E+B5TM8scZiYZyQSVZcvRY31PWAPGscjHxq63ONqfrRux8m6yajKvT2mkDVVSyaY85r2osdyXYfSbb9O/T41Dt2tiw/dr4GyOPOXJFeXFqON+7X3mqu/b0nwqjp3smV7Pb6RSmxhO7Qe/wA6o7siy6Wtj1LGuiFa4IXNiixyxDO3ZuHeeFScTZ12Q+C0XaYXZUKufMY7O2TlOeU55OHUvcPnXWYmDXjR0jz7SmuyJWviNb1NNABqAVy4N4nvhbASMA6lSyra/TBuLbzpQF3B4cRIqAkgX1PEkkk+JJoCbZuF/OJLn7pD+I/SgNWBQH2gCgCgCgCgEW3tlknnYvTG8e0KAVw4nMNL9RHUeo0B1moAzUAZqAL0AvxWykY3UlG6xu8RUXIwqb+muPabqr519FlKSKZN65x1r9Kor9hSXGp6+JYV7RT6aI1xq8TlPbp8aqbcG+vpRZMhkVz5Msx4s+q58DUbda6jZpFkw2g/tnzrzieeah2HD45jvc+dNGFCC6ipLjkG9te+9bYY9s+jFsOyEebOFnd/u42PaeiPfVjTsbIn0uHiRrM+uPLiWItku+sz6eyunmau8bY9FXGXpMr7c6yfBcBth4FQWRQB2VapJLRENvUlzV6AzUAZqAM1ARxRNO/Np6Prt8hQGtwmHWNQqiwFATUAUAUAUAUAUAUBn9s7HNzLD6XrLwagFEU4bsI3g7xQEl6AL0AXoAvQBmoDiSNW3gHvFAVX2XEfUHhpWEqoS5pP1GSnJcmcfY8XUfxGtX+JR/Bewy89Z/Jn0bIh9m/eSayjj1R5RXsPHZN82yxFhI19FFHhW1JIwJ716AvQBegC9AF6AM1Ac4aF52yx6L6z/IfWgNZgMEsSBVFAWaAKAKAKAKAKAKAKAKAT7W2IJOmnRkHEce+gM9IzIcsoynr4HuNAd3oAvQBegC9AF6AL0AXoAvQBegC9AF6AL0AXoDiSYLvP/PcKAt4DZTz6vdI+rie+gNThsOsahVFgKAloAoAoAoAoAoAoAoAoAoDmSQKLk2FAZ7a2I58FFUZfaI+FAIo9huuiTOB1Gx8r7hQHX2TL+vb8K/SgD7Jl/Xt+FfpQB9ky/r2/Cv0oA+yZf17fhX6UAfZMv69vwr9KAPsmX9e34V+lAH2TL+vb8K/SgD7Jl/Xt+FfpQB9ky/r2/Cv0oA+yZf17fhX6UAfZMv69vwr9KAPsmX9e34V+lAS4HZRifnMxkb9vXy6qA1eA2gr6ei3VQF6gCgCgCgCgCgCgCgCgCgI5pgouaAUzhpDdt3AfWgAQ0Ac1QCd5pZJ5IomVFiC5mK5izMLgdgtQHeM2qsRyOrM6oHkyWso/mIvx032oCptLbDRzpaxg5tJHNtQrMVzX6h0TQHybaMvMyOoBK4hoiwXNlQH0so9Ij50B9x20WSGJ0lRw8oQyBL9Ehr3TgwtqOygG2zbtGGzh7k2YIU429E9oNAK9p7SfneaiuLEKSqh2ZiuchQxCgKupJ6xQHexNoNI4UksrRmVGKqjWD82cwU213i3CgLWMnZcRh4xbLJzmbTXorcWPCgFh2nL+biQW++ZGYIWyICRfIN5oC+NoqscZJ55pCVTmgOla/AmwsN/bQDKAZlDZWW4vZhYjsNAd81QHLYe/YeBoC7hMUfRfwPXQF+gCgCgCgCgCgCgCgOXa1AVGjJNz4UB95ugDm6AOboBVidiNzrSwymJnAD9FXBtoDY7iKAixfJ7M/OBxmKKjF40kvbcwBtZu7SgLD7DVpCzG6mEQFcoAtmvcdXdQEGA2A8MPNxTEHOXzFFa4ItlIPDS96Ai/sx+jVRKQ4m/OC+VdWtb0dwG7TsoBxhMO6raR87X9LKE06rCgEOO2E/Os6pnVmMgyy8yykoEcXsbqwA6iKAY7F2MsQzZSrlQti/OZVBJCqbDTW+6gJsTsvPNDLmtzWfS2/MuXfwtQFbD7FeOPJHNlOd3JKKwOY3sQersoCFOTOVI8khEkbs4cqpuX0a67rEaWoBxh8OQoDNnYDVrBbnrsNBQEnN0Ac3QHxob0BLAxGh8KAsUAUAUAUAUAUAUBEdTQBagC1AFqALUAWoAtQBagC1AFqALUAWoAtQBagC1AFqALUAWoAtQBagArQHaGgOqAKAK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IN"/>
          </a:p>
        </p:txBody>
      </p:sp>
      <p:sp>
        <p:nvSpPr>
          <p:cNvPr id="12292" name="AutoShape 4" descr="data:image/jpeg;base64,/9j/4AAQSkZJRgABAQAAAQABAAD/2wCEAAkGBxQTEhUUEhQUFhQXGBgVGBgXFRQUHhsdHRcXFhgcGhccHCggGRwlGxcXITIhJSktLi4vFx8zODUsNygtLiwBCgoKDg0OGxAQGjIkICQsLCwsLzIsNCw0LCwsLCwsLCw0MCwsLC8sLCwsNCwsLCwsLCwsLCwsLCwsLCwsLCwsLP/AABEIAOUA3AMBEQACEQEDEQH/xAAbAAACAwEBAQAAAAAAAAAAAAAABQMEBgIHAf/EAEgQAAIBAgMDCAcDCQgBBQEAAAECAwARBBIhBTFBBhMiUWFxgZEyQlKhscHRFTOSBxQjU2Jyc4KyFiSis8LS4fCDQ2PD0/E0/8QAGwEBAAIDAQEAAAAAAAAAAAAAAAQFAgMGAQf/xAA5EQACAgEBBAUKBgICAwAAAAAAAQIDBBEFEiExMkFRYXEGEyKBkaGxwdHwFTM0QlLhFCNTciRi4v/aAAwDAQACEQMRAD8A9xoAoAoAoAoAoAoAoAoDiSVV9Igd9ALptvQg2BLHqUFj7qA4+05m9DDv/NZP6iKAM+LO5Il73PyBoA5vGe1B5v8A7aAMuMH6g+Lj/TQB+dYpd8Kt+66/O1AH25l+9ikTtKm3nuoC5htpRSei4PjQFsGgCgCgCgCgCgCgCgCgCgCgCgCgCgCgCgCgKeO2lHEOkwv1bz5UBS5/ETegoiT2n9LwTf52oDuPYab5WaU/tGw8FGnnegL6qka6BEUdyj6UBycbHkaQMGRb3K9Pdv0W5J7BQFbYOO52K5cOwZlZhG0WoN7ZG1FgRQEM+31DuqRTSiM2kaNVKqd5FywzEDeBegJMbt2KOKOU5mjkIAZVJ3i4uN/ha/ZQE2z9ppNmC5gy2zK6lGF72NjwNjr2UBZWdSxUMuYb1uLjw30BXxOy4ZNWRb+0OifMWNAUzs6WPWGW49iTXyYfSgOots5SFnQxsdxOqnubcaAao4IuDcUB1QBQBQBQBQBQBQBQBQBQBQBQHEsoUXY2AoBO2NlnNoOim4yN/pHrfCgLeB2WkZzas/F21Ph1eFAXqAxSYV0tLPBiHmjYytKJUy6XNkDNYLl0tYaEi9AX9qOkkuHnkR5cKYiygIzgO2UqzINT0CQNDagLex3IWbmMM0a3zpzjc3zjkWbo2JjWyrrxudKA42Pg8VHI5YQLHJIZWUF2YEqFspsB6oOvbQFTG8k7yO6LhmDsXPPRM5UnU5WVhcXubHroC1itjSlMOiNCBC4kYZHUMQSRaxNh0j423bqAlgwc4nxMhCDnEVY2DE2yZgtxbjmueq1td9AI4cFAYY4JIZosRdQXWJ2bPcZnEqgix11J3GgLu0duTc9Kqfo44rLm5lprtYHp5WzKuulgdx1oB1sPaPPwJLaxNwQNRdWKmx6ri/jQFyWNWBVgGB3ggEeVAKn2a8RzYZtOMbHT+Vju7j5igLWz9qLISpBSQb1bQ0AwoAoAoAoAoAoAoAoAoAoCtj8asSlnP/NALYsE85z4i4TesW7xf/b59VAXsfjUgjzvoosoCi5JOiqqjeT1UBBgNriR+baOWKTLnCyBQStwCRlJGhIBG+gGNAJ5+TkTu7O0pV2zNHzjqhNgNUB1vagG6KAAALAaADSwoD7QBQBQBQBQBQC/HbHjkbP00ktYvG7RsQNwJG8d9AXMPCEUKLmwtc2uesm28nee+gOcXi0iXNI6ot7XY214AdZ7KAX7L22srBCuViGZCrrIjhTY5XHrC4upAIvxsaAt7Q2csoF9HHouN4+o7KAq4THvGwixG/1XG5voeygHFAFAFAFAFAFAFAFAVtoY1YkLMf8AmgF+AwbO3PT+lvRDuTqJHtfDv3AdbX2wIisaAPPIQEjvbr6TH1VFj3277AL8TiDOVicrDiopBKitdlfKGIK7iylc17ai3caAu4LASmbn8QyFlUoiRhsqgkFiSdSxsB1aUA2oAJo3oCnPtONeN+7d5nf4VW37WxquGur7vvQ3wxrJ8kLZ+UQ9UD3n36VU27fm/wAuCXjxJcNnvrZTk5Qvwv7h8BUKe2MqX7tPUjetnwXMiO3ZP+s31rV+JZX82bP8Gs6Xb8n/AEk/G9ZR2rlr9/wPHg1liLlGePvAPwtUqvbmRHpJM0y2cupjDD7cRt+ncb+42+dWVO3aZcLE17yNPBsjyGUM6t6JB/7xHCreq+u1awkmRJQlHmjutpiU9q7PEygFirKwdGFrqwvY2Oh3nQ6UAiwuGXCSzYnFFReyo6LYG4JboKOi5yC53bgDQFjZ+08QjJ+cpZJ5CI9Vzx3uyI6gC+g37xx7AHeLwqyKVcXB8weBB4GgF+BxTQuIZjcH7t/aHUeojqoB1QBQBQBQBQBQHE0oUFjoBQCbAxmd+fkHQH3Sn+s/Lz6qAl21tXmAoADSPfKC2VQqi7u7cFUfKgE/2lHjECZTHiiM8WjjddldZMuiHttvtxBID7AYLLZ5Ssk+XK0mVVJFy1hYaAXt221oC5QFHH7USO43n3DvPX2fCqzN2pVjeiuMuz6kmnGnZ4Gcxu13fjp7vAf9Ncvk59+Q/TfDsXL78S1qxIQE2N2iiDNI4Hea0U49t0t2uLb7kbp2V1LWTSQjxPKyMfdqz9tso8z9K6PF8ks67jPSK7/6Ki/b+LXwj6XgL5eVUp3Ii97E/C1XVXkVWvzLfYitn5Sy/ZD3k2xNszT4iKEsgEjhSQDcb92tZ5HkniVVOSk214fQ8o29fbYo7qSPRH5Kyj0Zge9fpVNLYVD5Nlsto2daRUm2HiU9VXH7JsfI/WodmwZroS19xujtFfuQvkkKG0ish/aFvfuqqvwL6elEmV5Nc+TLeHxjLYg+/wCB4VHhZOuW9F6MznVCa4ofbP29fR9e3j5cfD31f4e3GvRv9q+a+hW34GnGA8jkDAFSCDxFdHCcZxUovVFa009GfJoVdSrgMp0IIuD4VkeCHaWHOHaXFyNzojS0KGy82WNiBYWtqozb7A0AYva02GynFGJlcMAY1cZXClgpBJLKbW01vQDGOM4jDrzyGN2F7X1U8COrrseuxoD5sjGMCYZfvE4+0OBFANqAKAKAKAKAR7Qbn5eZH3a9KQj3L4/C9AQ8ocamXmExCQPpmOoKpb1beiTp4HuoCj9px4tGwsjxrKwAV4yHR7ENpxW+XVD76AdbK2ZzRd3bPLIbs+ULoAAqqOCgAUAwoBDtbbW9Yzp7Q493UO3jw7eb2ltfnVQ/F/T6lni4WvpT9hmMbjAoLOwAHXoBXPwrnbLditWyzbjXHV8EZDanKhmuIeivttvPcPma7jZfki2lZlvRfx+rOZzvKBJ7mOte8+bH5KYrFnMEIB/9SW/uG/4Cunjdh4UdyiK9X1KbzGTlPetl7fobbZn5MIhYzyPIeodAe7X31Es2ndPlwJdez6o8+JosJyPwcfowJfrIBPnUSV1kucmSo01x5RQyg2XChBWNARuIArXqzPRHOP2xBCbSyoh6idfLhWid9UHuyktTZGqclqkWsPOrqGRlZTuZSCD4itsZKS1Ri1pzCaBXFmUEdovXp4Z7aHJZfSgOQ+ydVPhwqsytlUX8Ut19xLpzLK+fFCCQMjZJVKN7j3HjXLZeDbjPSS4dpb05ELVwGGztpNGdD3g7j39R7ayws+zFlrHiutffWY340bV3msweLWRcy+I4g9RrssbJryIb8H/RR21SrluyJZoldSrAFWFiDxBqQaxNs/YASYu7GREAEAZmbm9+bQ6cFsezhYUA8oBdtfCFgJI/vY9V7RxXx4dtAXNm4wSxhxx30BaoAoAoCltbGc1GW47gO2gIdk4Tm4+l6bdJz2nh4bvCgIsdsWKS7WySXzCRNGDWAvfjoALHQ0BzsXDzDM2I5vNmsmVFUhQLZiRfVt9uHZuoBpQGf29tTfGh03Mes+z3dfl11ze19pcXRU/+z+X1LPCxdf8AZL1GT2ptFYULue4cSeAAqkxMS3KtVVS1bLC++FEHOb0SMVJJNjJgiqWYnoxjco62Pzr6hs3ZONsqrfnxn2/JHEZedftCzchwj98z0rkryAjgtJiLSy79fRXuHzPurXk5tlz05LsJOPhwp732m2UACw0FQiWfaAKATcqtsjCwF72YnKD1aEsfAA+NqiZlzrr9Hm+CNtMFKXHkjEYvbSMCuLwzYPN0leVM/ODrZ8t0bjYbr61Q5WJZHTd5v2v1kyu/R9q+HqJPyVTOcVjAhJwpCsp9XMTYFe9Qb9gWrjZ0ZRr3Zc+vxI+Q03qj0yrEjBQFXaGBSZcsguPeO0HhWFlcbI7slqjKMnF6oxm0MC+HbK/SQ+i/yPbXJbS2Y8d78OMfgXOLlqz0ZcyXAY1o2DL5cCOo/XhULDy541m/Hl1rtX3yN99EbY6M2WExKyKGXcfceIPaK7im6F0FOD4MoJwcJOMiatpgK9o7fhhLKzEutjkVWLG4zaDda3G9hxoCrsTbEjyFZQAJRzsFmVuiLZkLKLFgLNbU9I9VAWIjzGIt/wCnNcjsb1h47/E9VAPKAKAKAR4k87iVX1IhnP73qjz1/loC/PikQqHYKXOVQT6R6h10BLQBQC7beP5tLKem2g7BxPyHaardqZv+NV6PSfBfUlYlHnZ8eS5mMxeJCKWY2AF64yEJWTUY8W37y8lKMI6vgkYWV5cZOqopLMbRrwUcWbq7T4V9W2Ts2rZONvz6b5/RHC52XZtC/ch0Vy+p7ByT5Mx4OOw6Ujau5GpPyHUKiX3yulvSJ9NMao7sR9Wk2hQBQBQHnv5VMXbKvBERz/NiYlPuQjxNV2TLW+C7E2SqV6DZu9o4GKdSk0aSITfK6hh367j21YOKfMjJtcjnZ2AigQRwRpGg3KihR5DjRJLkeN6lmvQFAFAQ4vDLIhRxdTWMoqScZLgz1Np6ow+LwrQyGN9RvRusfUca4vaWC8azh0Xy+hfYuR52PHmi/wAnNpWm5tbsG9K2oUgaMTw6u3TqqfsOV0ZOOnoP3MjbQVbSevpGvrpypE23sC5ZZYVzOA0Trn5vPG+hGf1Sps1++gI0weGhbDZ7Rybo41diocjVrb2J9HO2/QUAx2vhuciIX0l6a94194uPGgLOysUJYlYcRrQFugI8RJlUseAvQCjYKfozId8jF/DcvuF/GgKm1IcQcSkyIhjhU2BYKXzqRJY6gZbLvHDfroBa5PYp5YzK+6R2aNbDopoqjTfexa/7VAMyaAxW0sXzrluB0X90ej9fGuE2hlf5F7l1LgvD+zocanzVaXX1mF5XbRzNzQPRXpP2neB8/Kuu8kNlqTeZYuC4R8etnP8AlBnNJY8Ob5/Q3/5OuTf5vFz0g/TSgE39ReC/M9vcKuc3Jd9nDkuRExMdUw73zNheoZKFe2NuxYfRjd9+UHd+8eHx7KwnYokDM2hVjcHxl2ffIyON5ayMehoOzT3m594qO7pM5+7bGTN+i91d39i88qZ/ab8cn1rHzku0jf52T/yP2nz+1E/tN+OT/dTfl2nn+bk/8j9oj5UYx5oZ3cknm4xqSdBOnWe2oNkm8jj2HZbEnOzD3pvV7zHacqZyAc7bh68n+6p2/LtORty8mM5Lzj4N9Z9/tRP7Tfjk/wB1N+Xaa/8ANyf+R+0ng5XzqdSfPN/VevVbJdZthtLKg+nr48TR7J5Zo9hKMv7QvbxG8d4v4VthdrzLfF21Gb3blp39X9GpVgRcag6gjWt5ep68QoCjtbZiYhQr3FjcEGxHXr2jStV1Fd0d2a1RnCyUHrFkuBwMcK5Y1Cjs+dZxiorRLRGLbb1ZZrI8PkiBgVIuCCCOsHQ0BjDs9AsmGw2HczoQDO2VMp0KPnuToNwA9WgNoO3f5UAt2Oebmli4Xzr3Nr7jceFAO6AU8pZSISo3uQo8TagLAAjSw3IvuUf8UBnUx04iixLSKVkaMGEIuULIwUBW9IuAb6m2/SgNMoA0AsBoANKAXcoMRlhIG9zk8Dq3+EGq7at/mcaTXN8F6/6JWHXv2ru4mL2hiRHGzncATXG0VStsjXHm2l7S8tsVcHOXJcTM8h9lHF4xS4uqHnpO036C+fuU19dvjHCw4Y8OzT6s4HHbysmV0/H6HtYqlLgT8p9tfm0Wluce4QHh1sR1C48SKwsnuogbQzFjVarpPl99x5ficQXJLEm+pJN+8k8TUNvU42UnKTlJ6tlnZOxp8TrCnQ9tuivh1/CtkamyyxdlW3LefBDxeQM/GaP8B+tbPMLtLFbCj1z9x9/sDN+uT8B/3U8wu0fgcP5+4QcpdjtBDiY2YMViQ3AtvmiO6qfIW7ladx0Wz8ZY+MoJ68WMti8jJZsPDKJkAeNHAKHS6g29KraFScUyiv2LCVkpb3Nt8i7/AGBm/XJ+A/7qy8wu01fgcP5+4p4/kdiYxdcsoHs9E+R+tYunsNF2xJpawlr7hAra8QRoQdCD2itLWhSWVyhLdktGa/kXygKOIJD0HNkJ9VjuHcx0t126zW6qfUy62RnOMvMTfB8u7uN/Uk6YKAKAKABQGYxW0xM0OZ3ghcyiQhgjZ0OVUMg9G+p7dBQFvk3jg7TxiTnVicBHJzEqw4t61mDDNxoCxjzkxEMnXeM/1L/qoB7QCXbJzTwJ+0X/AAgt8RQEWM20scroykqixksNTmkkyKoX33vQHKbLwyTIADn6UkcZZyi2IDMqeipuw8+ygG9AZrlRNeRF9lS34jb4L765nb9vpQr9f37y22bDhKXqMNyxntEqe0wv3DU/AedbfJPF89nqT5RTfyRH2/f5vEaX7noan8lWz8mFaUjpTOT/ACr0V8LgnxrsNpW797XZwKTAr3KV38Ta1AJp5fyyxpkxTj1UtGPDVv8AET5Colr1kchte1zyHHqjwKfJ3ZP51iFjP3ajPJ2gaBfE+4GlUd5nuysVXW6y5I9ZijVQFUAACwA0tUs647oDP7d5WwYYlb53G9QbAHqZuB7ACeu1TsbZ9ty3uS7SFkZ1dL3eb7Dzrb3KhMQZgwsJkEZsNQAVIyknfdRwrZLycxpW+cnN6+r6EX8Zv0UYxWnrNByU5bRQwxYd1bLGoQOPSsNASnHTqPhW6ex3GP8Aqlr4nsNq6y/2R08Pob/CYpJEDxsGU7iP+6HsqpnCUJbsloy0hOM1vReqJqxMjFcv9iLk/OYxZlsHt6yk2v3j4XrVbDValRtbEVlTsXNfAw/dp2jSohyqbT1R6/sTG89h4pDvZAW/e3N7wanxeq1O8os85XGfai9XptCgCgCgE+1sFhYw08sIbVcxAvqzBMxUkA7xc9VASPjMPDKFCqrGNmLIFsFj1sQNdxJGnA0B8204aBZFNwDHIp7CQL+TUA8ha6g9YFAJsQb4xf2Y2PvA+dAcbY2Ik5Vj0WDKSwuCVBvluCLG+48KA4weyDHiOczu6c1kHOO0jAlwzanhZV8zQDegMdtp74iTsKr/AIFPxJrjNsz3sprsSXzL3BWlKMHy0l/SKPZQnzI+ldX5EVejdZ4L4s57ymm264eL+B63ybwvNYSCP2YkB78ov76l2S3puXaz2uO7FIZVgZnje0WvNMf/AHZf8xqgz6TOGzf1E/Fmq/JogzYg8f0Q/wAw1vo5Mvdhr/XJ95uq3l4Znl5ygOFgAQ2lluqn2QLZmHbqAO1r8Kn7PxVfZ6XJcyFnZDpr9Hm+RjeRvJE4z9PiCwhuci3IL66knfa/n3b5mfnuL83Xw0IuFhJrzlnHUa8otjQpBtFY41ULhmy2FrWQHTyrhLL7JbQmnJ8N35HSRriqY6IX8leSEWL2XBIvQntIM44kSuozDjuFdPh5ttST11RWZeJXY2tNGX/yd4LGwzOsiZYdQ9zvYaBkHuvpcW6hadtDJpvinHpffAh4OPbTJ73L74nolVRZC/lAgOFnB3c0/wDSa8lyZqvWtcl3M8jXdUA4I9K5At/cY/3pf816m19FHabM/Sw++s0VZk4KAKAKApbbwvO4eWMsFzIek24W1uewWoDnC4OCIIVSFS1grAKMxK+qeNxfQcKA72wt4Jf3GPkL/KgLuy3vEh/ZFALG/wD7G/hf6loC/egC9AF6Axm0D+ml/fPwFcRtX9XP1fBF/h/kxMDyz+9P8MfFq7jyMX/h2v8A9vkjlvKN/wDk1+HzNLH+UhwAMqaAD0G/+yr/APCav5P79RV/id3Yvv1jfkvy1fE4lYSqZSrNcAggixHrHtqJm4MKK96L6yXh5ll092SXIyWP++m/iyf1tXOT6TOZzP1E/Fms/JsdcR/4/wD5K30cmXuw/wAqXj8jbXreXh5L+VfEE4rLwWFbd5ZyT8PKug2UtKJPvKTaT1uiu4sbN/KC0cUcaxxqFVVACNpYAe3Xv4VVLi5P79Rh+JWrgkhouPOJwmNlNgXw0h0Fh6BXdc9XXXz7OqVO1LYLq3fkdPj2uzErnLmZnkny1fC4OOFVQ5M9rqTvdm35x19Vdls3Z9d2PGcm9Xr8Skz862q9wilpw+B65s7E85FHIRYuiuQOF1B+dV8lo2ixi9UmWL1ielLbZ/u838N/6TXkuRrt/Ll4M8iXdUA4E9J5An+5J+9L/mNUyroo7PZn6WH31mhvWwnhegC9AF6Ag2hbmpMwJXI9wN9spvbttQGXwmEiZsM2Gw0iMHRmdlsMmW7Xa9id1rcaA1G0D+ik/cf+k0BNsM/oI+6gKE+mMPbEf6loD5tbHNGq5FDSSOsaAmwubm7HqABNAUthbYeVlDhelCsq5QRrnZHBuTxAt86Ad3oDH7SFp5R+0D5qpritsR0y5d+nwL7CetKMNy0j/SA9aW8ifrXZeRM9aLq+9P2r+jmvKWOltcu5/FHpeD5PYR40bmIukqt6I4gGt7smnpq/aZqEGtdC9gtjQQtniiRGta4UA2rFzk+bMlGK5I8wx330v8WT+tqr59JnEZn6ifizVfk4OuI/8f8ArrfRyZe7D/Kl4/I2t63l4eZ/lWwBEsU1uiy80x6iCWXzBbyq72RavSrfiVG06nwsXgPeSmAweJw6PzEXOKAsgyjRgNTbqbeO/sqBlwsoscdXp1eBMxp13VqWi16z5tTCrFFj1RQqDDtYAWAug+Zrjcht582+75FxHTzMUu0g5BbAw74CB5IUZmDkkqCfvHA17gK6PGnJVpJkO6EXNtodbM5T4aSTmUaxByJoLPYepbhod9rgXFT7cK2utWSXD4ESvMqsm4RfH4j29QyUUttn+7zfw3/pNeS5Gu38uXgzyVd1QDgT0bkEf7kn70v+Y1TKuijs9mfpYffWaG9bCeF6AL0AXoCrtPGc1FJJa+RS1usgaDzoBHs/aeIWbLK6yKZFiICquVjFznRtqQDprfTWgHu0ntDJ+439JoC7sZbQR/uigF21ujiYm9oMvuJ+VAR7XWMxEysUVSHDjepB0Ydt/jQFbZezYsMwHOM0jgquaw6IJkZVA3C7FjQDbNQGY24lpyfaQHxFwflXK7er0tjPtXwLjZ0tYOPeZHljBdUfqJU+I+oFWfkXkbmZKp/uj71/WpXeUlO9jxmv2v4m45EYznMFCeKrzZ/kOX4AHxroMyvcvku/4kDFnv0xfcPb1GJB5HjfvZf4sn9bVBn0mcLmfqJ+LNT+Ts64j/x/6630cmX2w/ypePyNnmreXhS2xs5MRE0Ug6LDyPAjtBrOuyVclKPNGM4KcXGXI8veDFbNmv0su4OouGHUw3efhXQV5NGXDcs5/fIo7Me7GnvV8vvmX8VyvWaOZXsDNGYyQGFtAL21vu3Xqnu8l4WZDujbpr1aEmG2pqCjKHvFibfk/N0wcGZ1UFbKti12JObUm1z2Drq1owsbDipTerXb9CPblZGU92K0T7PqazkPyVaFvzjEW54iyrvyA7/5j/x312bmu96Lolhh4ipWr5m1zVAJpS20f7vN/Df+k15Lka7fy5eDPKV3VAOBPQ+Qh/uafvSf5jVMq6KOz2Z+lh99ZoM1bCeGagDNQBmoCntaaMRNztyjDJYXJYtoAoHE0As2F+bSSNJGsglFzaQ7r9AlQCR6uUnfpQDLbL/oX7bL5sBQDzBJaNR1AUAq5TiypJ7Dgnuvr7qAix0IkjdCA2ZSADuJtp77UAniwE9sPJLMC0bKSrBVsGGVgX3s1jbt76Af3oBNylj6KSeybHubT42qn21Tv4+8v2vX1E3As3bdO0z21cLzsTpxIuO8aj31zmzst4mVXcv2v3dfuLPMoV9E6u1e/qIPyY7Rs0sDet+kUdosrjyynwNfVNq1qSjdHk1/aOJ2bY1vVS5r7Z6DeqYtjyvHYaXnZbRsbyOeHFyeuokoNtnJZOFZO6Ul1tmm5AQuvPF1K3yWvbhnv8RW6qOiLfZNMqoSUu01162lsF6A4kQMLMAR260B55yv2XAr4q0agjDh1tpZs4Fx276q8rLvryVGM2k12m+GPXKvecVrr2Gk5C4JEwWHYKMzRqxNtSTrvqyhJyim3qaZRUW0kaK9ZHgXoCptcEwSgakxuAP5TXj5GFvQfgzy8YaX9U/u+tRPNs478PtN/wAjI2TCIGBBzSGx7XYipNa0idRgQcMeMX98R5esyYF6AL0AXoCjtKAu0WUrmjfnQpNr2VgLfzMuvbQFPYGypIrNLlBWPmlCnNoXMjsx6yxoC5tLpNEntOD4KPqRQGmAoCptbD85E69YoBNs6bNGpO8DKe8aH4UAnbaYl5+Eq2IuTk5tVIykC123DK3H40A5wCuIkEhu4VQ2t9ba68aA6xcIkRkO5gRWFkFOLi+T4HsZOLTRlYSdzekpynvFcBkUumxwfUdJVNTipIzG1UbC4lJ49xbOOq/rqewgn8Rr6P5MZ0c3CeJY/Shy/wCvU/Vy9hx22sZ4uUsiHKXx6/aen7PxqzRrIhurC4+YPaDcHurGyuVcnGXNEmE1OKlHkxVLF0j3n41oZAnD0mXtlLYN4VlEk4y0TL16yJIXoAvQGE/KFo7ng2GZfJyfmKps9aZEGTsfjU13ml5I6YHC/wAGP3qDVtV0EQ59Jja9ZmIXoDic9Fu4/CjMZ9FiTma1aFbuDfAaRjx+NbFyJ9K0gictbfRtLizbpqfb16D5egC9AJcbhZc82ID82UTLH6LBlAztmvewLdx0oC9sd2MKM7Zmcc5e1rBukoA4WBAoCbZ685iieEa28Tqfl5UBo6ADQGWCc1PJHwbpr8G+VAfNoYlYUMmQFgAgtZSbtYC/AXN6Agw7yJJ+ndBzuiRrmOUqNQGtrpqe3dQDG9AIduYfI4lHotZX7DwPy8qoNtYe/Hz0ea5+BY4F+69x9fIW4/BrNGUbjqD1Hgao9n51mFkRvr5r3rrRPy8WGTS6p9fufaKeSm2GwkrQT6Rk633K3Bh+yRa/geuvqlnmto48crH48PteKOHpnPDudF3D75+DN00etUmhYOHEmw62vXqNla0Jr16bAvQBegMb+UwWgL/sOvmUt86qNox1uq8WTMZ+jL1Go2XDzcMSexGi+SgfKrWK0SREb1ZavWR4F6A+PuPdQ8fIqc1WOhH3CzDoAK9RvitELNp4u5sNwPmR8h8e6uY2zn778xB8Fz8ez1Fxg4+i85L1EOG2qQ6RgXLHdwA4nst5edNj5WRKzzfOPf1HmbRXGO91jy9dQVRT2rizHGSursQiDrdtF+vhQFXD49SEgkV2ci0gkUC2Vblm9Ugm24nfQDOaUKpY7gL+VAXOTWHKxZ29JyWPjQDegCgEnKXDHKsqjpRm/eOI8qApHLIljYo46gdD2GgEskMOHyK45yY6iRy1lsegTr0EDFRp8KAbYHGc4DcZXUlXU65WHbxHEHtoCWZAylWFwRY140mtGep6PUzbxmJ+bbd6rdY+orjNpYDx56x6L5fQvMTIVsdHzKe2NlCddOjKvot1/st2VJ2HtuzZtvbB9JfNd/xI21NmQzK+yS5P5eBX5N8oWgPMYkEKugvqU7P2k7t3C43fRLcerNrWTivXX3/R9qOTpyJ4s/MZC00939d5uY5AQCpBB1BBuCOw1TtNPRlummtUdXrw9OJ5sqs3sgnyF6wsk4xbXUj2K1aRltoSs6xywYiRZSA3SP6LQnRlG4G1r/8A6OVq2jNWayk9evs9RZypWjSS095T2pj/AM8kgwrKnOFw8vNyCRVjUq7kldLtlCheGbuvbV2SyrYylHRR9+v9EdxVUHo+Zuc1W5DPl6AL0AXoAoeaFLG4uwsD3kfAfX/oodqbUVadVT9LrfZ/fwLDExHJ70uQkxWICi57gB7gBXM11yskoxWrZbykoR1fIZbCwBQGST7x/wDCOC12+Bhxxq93rfMoMi92y16hteppoFsuPdW5xlDYYWAdcrkH29De2pXTXTtoC6JEmjFwGR19YEXU68dQN1ARyx85IkK7tGbsA3Dz+FAatFsABuFAdUAUBy6Agg7jQGTMRhlMR9E3ZD7yPn50BDj8DzmqlQ2VkIYEqytYlWtqNQCCONAQYaBsOpZs0zNYuy26IVQq6EgtYDfvPxAYxTBlDKbgi4PZQEOOwqyrlbvB4g9YrXbVC2DhNapmUJuD3oiIlkbJJv4Hg3/PZXGZ+z540tecepl7j5MbV3nG0NnxzgCTRh6LjePqOytmy9r5GzrN6p8Hzi+T/vvNOds6rLjpNcep9aFMOIxOBOvThJ3i5Q943o3/AHWvouJtLA2vHRPds7Hz/wDpe/wOQtxsvZz5b0Pd/XwNRs3lHDKB0sh6mOng27zseyteRs66rjpqu4k0Z9VvDXR942v5VBaJpidp8hHd25nFvFGwtkys1tb6EOLjv86gPZ9W9ql7iQsiWmg85L8m4sEmVLs5ADSNa5twsNw7PO9S4VxhyNUpuXMdXrYYBegC9AfC9q12WwrjvTeiMoxcnoinisZbT3fU8K5nO2zKzWFPBdvW/oWePhaelMUYvFBRdu4D4ACqWuuVst2K1bLGUowWr5FjZOzizCWYa+ons9p/a+Fdhs7Z0caO9LjL4FJlZLtei5DqWUKpY7gCT4C9WhEFcG0mdcrRtIzLnKxW6COOgCxYdMrrp7qA+xbPjkjAilcQNYmO19x1AJ1TUajvoBlPOFBY7h/0AUAy5O4Iqpkf0317hwFAOaAKAKAKAXba2fzqaaONVPbQGehkzgq11YdFraEdooClg5ZIUEfMyM63AI1VtSQxcnQG+t+2gLezcMYolQkEi5Nt1yxY27ATbwoCzegIcVh1kXKwuPh3VjOEZx3ZLVHsZOL1QkngeHfd09obx3iuazdiyjrOniuwtcfOT4We0kgxFx0SCDw3g+FULUoPsZYNRmu0o4rYcDm65oX64/R8U+lq6PA8qs7FSjN78e/n7eft1KTL2Dj3cY+i+76EEWzsZF9zIki9StzZ8Ubo3866Wnyo2Zk8L4OL8NfeuPuKWex83H/KlqvvqfAm+28ZH95h5O/miw80sKnQnsq7jXcl69PiaXbn18JV6+r6E+B5TM8scZiYZyQSVZcvRY31PWAPGscjHxq63ONqfrRux8m6yajKvT2mkDVVSyaY85r2osdyXYfSbb9O/T41Dt2tiw/dr4GyOPOXJFeXFqON+7X3mqu/b0nwqjp3smV7Pb6RSmxhO7Qe/wA6o7siy6Wtj1LGuiFa4IXNiixyxDO3ZuHeeFScTZ12Q+C0XaYXZUKufMY7O2TlOeU55OHUvcPnXWYmDXjR0jz7SmuyJWviNb1NNABqAVy4N4nvhbASMA6lSyra/TBuLbzpQF3B4cRIqAkgX1PEkkk+JJoCbZuF/OJLn7pD+I/SgNWBQH2gCgCgCgCgEW3tlknnYvTG8e0KAVw4nMNL9RHUeo0B1moAzUAZqAL0AvxWykY3UlG6xu8RUXIwqb+muPabqr519FlKSKZN65x1r9Kor9hSXGp6+JYV7RT6aI1xq8TlPbp8aqbcG+vpRZMhkVz5Msx4s+q58DUbda6jZpFkw2g/tnzrzieeah2HD45jvc+dNGFCC6ipLjkG9te+9bYY9s+jFsOyEebOFnd/u42PaeiPfVjTsbIn0uHiRrM+uPLiWItku+sz6eyunmau8bY9FXGXpMr7c6yfBcBth4FQWRQB2VapJLRENvUlzV6AzUAZqAM1ARxRNO/Np6Prt8hQGtwmHWNQqiwFATUAUAUAUAUAUAUBn9s7HNzLD6XrLwagFEU4bsI3g7xQEl6AL0AXoAvQBmoDiSNW3gHvFAVX2XEfUHhpWEqoS5pP1GSnJcmcfY8XUfxGtX+JR/Bewy89Z/Jn0bIh9m/eSayjj1R5RXsPHZN82yxFhI19FFHhW1JIwJ716AvQBegC9AF6AM1Ac4aF52yx6L6z/IfWgNZgMEsSBVFAWaAKAKAKAKAKAKAKAKAT7W2IJOmnRkHEce+gM9IzIcsoynr4HuNAd3oAvQBegC9AF6AL0AXoAvQBegC9AF6AL0AXoDiSYLvP/PcKAt4DZTz6vdI+rie+gNThsOsahVFgKAloAoAoAoAoAoAoAoAoAoDmSQKLk2FAZ7a2I58FFUZfaI+FAIo9huuiTOB1Gx8r7hQHX2TL+vb8K/SgD7Jl/Xt+FfpQB9ky/r2/Cv0oA+yZf17fhX6UAfZMv69vwr9KAPsmX9e34V+lAH2TL+vb8K/SgD7Jl/Xt+FfpQB9ky/r2/Cv0oA+yZf17fhX6UAfZMv69vwr9KAPsmX9e34V+lAS4HZRifnMxkb9vXy6qA1eA2gr6ei3VQF6gCgCgCgCgCgCgCgCgCgI5pgouaAUzhpDdt3AfWgAQ0Ac1QCd5pZJ5IomVFiC5mK5izMLgdgtQHeM2qsRyOrM6oHkyWso/mIvx032oCptLbDRzpaxg5tJHNtQrMVzX6h0TQHybaMvMyOoBK4hoiwXNlQH0so9Ij50B9x20WSGJ0lRw8oQyBL9Ehr3TgwtqOygG2zbtGGzh7k2YIU429E9oNAK9p7SfneaiuLEKSqh2ZiuchQxCgKupJ6xQHexNoNI4UksrRmVGKqjWD82cwU213i3CgLWMnZcRh4xbLJzmbTXorcWPCgFh2nL+biQW++ZGYIWyICRfIN5oC+NoqscZJ55pCVTmgOla/AmwsN/bQDKAZlDZWW4vZhYjsNAd81QHLYe/YeBoC7hMUfRfwPXQF+gCgCgCgCgCgCgCgOXa1AVGjJNz4UB95ugDm6AOboBVidiNzrSwymJnAD9FXBtoDY7iKAixfJ7M/OBxmKKjF40kvbcwBtZu7SgLD7DVpCzG6mEQFcoAtmvcdXdQEGA2A8MPNxTEHOXzFFa4ItlIPDS96Ai/sx+jVRKQ4m/OC+VdWtb0dwG7TsoBxhMO6raR87X9LKE06rCgEOO2E/Os6pnVmMgyy8yykoEcXsbqwA6iKAY7F2MsQzZSrlQti/OZVBJCqbDTW+6gJsTsvPNDLmtzWfS2/MuXfwtQFbD7FeOPJHNlOd3JKKwOY3sQersoCFOTOVI8khEkbs4cqpuX0a67rEaWoBxh8OQoDNnYDVrBbnrsNBQEnN0Ac3QHxob0BLAxGh8KAsUAUAUAUAUAUAUBEdTQBagC1AFqALUAWoAtQBagC1AFqALUAWoAtQBagC1AFqALUAWoAtQBagArQHaGgOqAKAK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IN"/>
          </a:p>
        </p:txBody>
      </p:sp>
      <p:sp>
        <p:nvSpPr>
          <p:cNvPr id="12294" name="AutoShape 6" descr="data:image/jpeg;base64,/9j/4AAQSkZJRgABAQAAAQABAAD/2wCEAAkGBxQTEhUUEhQUFhQXGBgVGBgXFRQUHhsdHRcXFhgcGhccHCggGRwlGxcXITIhJSktLi4vFx8zODUsNygtLiwBCgoKDg0OGxAQGjIkICQsLCwsLzIsNCw0LCwsLCwsLCw0MCwsLC8sLCwsNCwsLCwsLCwsLCwsLCwsLCwsLCwsLP/AABEIAOUA3AMBEQACEQEDEQH/xAAbAAACAwEBAQAAAAAAAAAAAAAABQMEBgIHAf/EAEgQAAIBAgMDCAcDCQgBBQEAAAECAwARBBIhBTFBBhMiUWFxgZEyQlKhscHRFTOSBxQjU2Jyc4KyFiSis8LS4fCDQ2PD0/E0/8QAGwEBAAIDAQEAAAAAAAAAAAAAAAQFAgMGAQf/xAA5EQACAgEBBAUKBgICAwAAAAAAAQIDBBEFEiExMkFRYXEGEyKBkaGxwdHwFTM0QlLhFCNTciRi4v/aAAwDAQACEQMRAD8A9xoAoAoAoAoAoAoAoAoDiSVV9Igd9ALptvQg2BLHqUFj7qA4+05m9DDv/NZP6iKAM+LO5Il73PyBoA5vGe1B5v8A7aAMuMH6g+Lj/TQB+dYpd8Kt+66/O1AH25l+9ikTtKm3nuoC5htpRSei4PjQFsGgCgCgCgCgCgCgCgCgCgCgCgCgCgCgCgCgKeO2lHEOkwv1bz5UBS5/ETegoiT2n9LwTf52oDuPYab5WaU/tGw8FGnnegL6qka6BEUdyj6UBycbHkaQMGRb3K9Pdv0W5J7BQFbYOO52K5cOwZlZhG0WoN7ZG1FgRQEM+31DuqRTSiM2kaNVKqd5FywzEDeBegJMbt2KOKOU5mjkIAZVJ3i4uN/ha/ZQE2z9ppNmC5gy2zK6lGF72NjwNjr2UBZWdSxUMuYb1uLjw30BXxOy4ZNWRb+0OifMWNAUzs6WPWGW49iTXyYfSgOots5SFnQxsdxOqnubcaAao4IuDcUB1QBQBQBQBQBQBQBQBQBQBQBQHEsoUXY2AoBO2NlnNoOim4yN/pHrfCgLeB2WkZzas/F21Ph1eFAXqAxSYV0tLPBiHmjYytKJUy6XNkDNYLl0tYaEi9AX9qOkkuHnkR5cKYiygIzgO2UqzINT0CQNDagLex3IWbmMM0a3zpzjc3zjkWbo2JjWyrrxudKA42Pg8VHI5YQLHJIZWUF2YEqFspsB6oOvbQFTG8k7yO6LhmDsXPPRM5UnU5WVhcXubHroC1itjSlMOiNCBC4kYZHUMQSRaxNh0j423bqAlgwc4nxMhCDnEVY2DE2yZgtxbjmueq1td9AI4cFAYY4JIZosRdQXWJ2bPcZnEqgix11J3GgLu0duTc9Kqfo44rLm5lprtYHp5WzKuulgdx1oB1sPaPPwJLaxNwQNRdWKmx6ri/jQFyWNWBVgGB3ggEeVAKn2a8RzYZtOMbHT+Vju7j5igLWz9qLISpBSQb1bQ0AwoAoAoAoAoAoAoAoAoAoCtj8asSlnP/NALYsE85z4i4TesW7xf/b59VAXsfjUgjzvoosoCi5JOiqqjeT1UBBgNriR+baOWKTLnCyBQStwCRlJGhIBG+gGNAJ5+TkTu7O0pV2zNHzjqhNgNUB1vagG6KAAALAaADSwoD7QBQBQBQBQBQC/HbHjkbP00ktYvG7RsQNwJG8d9AXMPCEUKLmwtc2uesm28nee+gOcXi0iXNI6ot7XY214AdZ7KAX7L22srBCuViGZCrrIjhTY5XHrC4upAIvxsaAt7Q2csoF9HHouN4+o7KAq4THvGwixG/1XG5voeygHFAFAFAFAFAFAFAFAVtoY1YkLMf8AmgF+AwbO3PT+lvRDuTqJHtfDv3AdbX2wIisaAPPIQEjvbr6TH1VFj3277AL8TiDOVicrDiopBKitdlfKGIK7iylc17ai3caAu4LASmbn8QyFlUoiRhsqgkFiSdSxsB1aUA2oAJo3oCnPtONeN+7d5nf4VW37WxquGur7vvQ3wxrJ8kLZ+UQ9UD3n36VU27fm/wAuCXjxJcNnvrZTk5Qvwv7h8BUKe2MqX7tPUjetnwXMiO3ZP+s31rV+JZX82bP8Gs6Xb8n/AEk/G9ZR2rlr9/wPHg1liLlGePvAPwtUqvbmRHpJM0y2cupjDD7cRt+ncb+42+dWVO3aZcLE17yNPBsjyGUM6t6JB/7xHCreq+u1awkmRJQlHmjutpiU9q7PEygFirKwdGFrqwvY2Oh3nQ6UAiwuGXCSzYnFFReyo6LYG4JboKOi5yC53bgDQFjZ+08QjJ+cpZJ5CI9Vzx3uyI6gC+g37xx7AHeLwqyKVcXB8weBB4GgF+BxTQuIZjcH7t/aHUeojqoB1QBQBQBQBQBQHE0oUFjoBQCbAxmd+fkHQH3Sn+s/Lz6qAl21tXmAoADSPfKC2VQqi7u7cFUfKgE/2lHjECZTHiiM8WjjddldZMuiHttvtxBID7AYLLZ5Ssk+XK0mVVJFy1hYaAXt221oC5QFHH7USO43n3DvPX2fCqzN2pVjeiuMuz6kmnGnZ4Gcxu13fjp7vAf9Ncvk59+Q/TfDsXL78S1qxIQE2N2iiDNI4Hea0U49t0t2uLb7kbp2V1LWTSQjxPKyMfdqz9tso8z9K6PF8ks67jPSK7/6Ki/b+LXwj6XgL5eVUp3Ii97E/C1XVXkVWvzLfYitn5Sy/ZD3k2xNszT4iKEsgEjhSQDcb92tZ5HkniVVOSk214fQ8o29fbYo7qSPRH5Kyj0Zge9fpVNLYVD5Nlsto2daRUm2HiU9VXH7JsfI/WodmwZroS19xujtFfuQvkkKG0ish/aFvfuqqvwL6elEmV5Nc+TLeHxjLYg+/wCB4VHhZOuW9F6MznVCa4ofbP29fR9e3j5cfD31f4e3GvRv9q+a+hW34GnGA8jkDAFSCDxFdHCcZxUovVFa009GfJoVdSrgMp0IIuD4VkeCHaWHOHaXFyNzojS0KGy82WNiBYWtqozb7A0AYva02GynFGJlcMAY1cZXClgpBJLKbW01vQDGOM4jDrzyGN2F7X1U8COrrseuxoD5sjGMCYZfvE4+0OBFANqAKAKAKAKAR7Qbn5eZH3a9KQj3L4/C9AQ8ocamXmExCQPpmOoKpb1beiTp4HuoCj9px4tGwsjxrKwAV4yHR7ENpxW+XVD76AdbK2ZzRd3bPLIbs+ULoAAqqOCgAUAwoBDtbbW9Yzp7Q493UO3jw7eb2ltfnVQ/F/T6lni4WvpT9hmMbjAoLOwAHXoBXPwrnbLditWyzbjXHV8EZDanKhmuIeivttvPcPma7jZfki2lZlvRfx+rOZzvKBJ7mOte8+bH5KYrFnMEIB/9SW/uG/4Cunjdh4UdyiK9X1KbzGTlPetl7fobbZn5MIhYzyPIeodAe7X31Es2ndPlwJdez6o8+JosJyPwcfowJfrIBPnUSV1kucmSo01x5RQyg2XChBWNARuIArXqzPRHOP2xBCbSyoh6idfLhWid9UHuyktTZGqclqkWsPOrqGRlZTuZSCD4itsZKS1Ri1pzCaBXFmUEdovXp4Z7aHJZfSgOQ+ydVPhwqsytlUX8Ut19xLpzLK+fFCCQMjZJVKN7j3HjXLZeDbjPSS4dpb05ELVwGGztpNGdD3g7j39R7ayws+zFlrHiutffWY340bV3msweLWRcy+I4g9RrssbJryIb8H/RR21SrluyJZoldSrAFWFiDxBqQaxNs/YASYu7GREAEAZmbm9+bQ6cFsezhYUA8oBdtfCFgJI/vY9V7RxXx4dtAXNm4wSxhxx30BaoAoAoCltbGc1GW47gO2gIdk4Tm4+l6bdJz2nh4bvCgIsdsWKS7WySXzCRNGDWAvfjoALHQ0BzsXDzDM2I5vNmsmVFUhQLZiRfVt9uHZuoBpQGf29tTfGh03Mes+z3dfl11ze19pcXRU/+z+X1LPCxdf8AZL1GT2ptFYULue4cSeAAqkxMS3KtVVS1bLC++FEHOb0SMVJJNjJgiqWYnoxjco62Pzr6hs3ZONsqrfnxn2/JHEZedftCzchwj98z0rkryAjgtJiLSy79fRXuHzPurXk5tlz05LsJOPhwp732m2UACw0FQiWfaAKATcqtsjCwF72YnKD1aEsfAA+NqiZlzrr9Hm+CNtMFKXHkjEYvbSMCuLwzYPN0leVM/ODrZ8t0bjYbr61Q5WJZHTd5v2v1kyu/R9q+HqJPyVTOcVjAhJwpCsp9XMTYFe9Qb9gWrjZ0ZRr3Zc+vxI+Q03qj0yrEjBQFXaGBSZcsguPeO0HhWFlcbI7slqjKMnF6oxm0MC+HbK/SQ+i/yPbXJbS2Y8d78OMfgXOLlqz0ZcyXAY1o2DL5cCOo/XhULDy541m/Hl1rtX3yN99EbY6M2WExKyKGXcfceIPaK7im6F0FOD4MoJwcJOMiatpgK9o7fhhLKzEutjkVWLG4zaDda3G9hxoCrsTbEjyFZQAJRzsFmVuiLZkLKLFgLNbU9I9VAWIjzGIt/wCnNcjsb1h47/E9VAPKAKAKAR4k87iVX1IhnP73qjz1/loC/PikQqHYKXOVQT6R6h10BLQBQC7beP5tLKem2g7BxPyHaardqZv+NV6PSfBfUlYlHnZ8eS5mMxeJCKWY2AF64yEJWTUY8W37y8lKMI6vgkYWV5cZOqopLMbRrwUcWbq7T4V9W2Ts2rZONvz6b5/RHC52XZtC/ch0Vy+p7ByT5Mx4OOw6Ujau5GpPyHUKiX3yulvSJ9NMao7sR9Wk2hQBQBQHnv5VMXbKvBERz/NiYlPuQjxNV2TLW+C7E2SqV6DZu9o4GKdSk0aSITfK6hh367j21YOKfMjJtcjnZ2AigQRwRpGg3KihR5DjRJLkeN6lmvQFAFAQ4vDLIhRxdTWMoqScZLgz1Np6ow+LwrQyGN9RvRusfUca4vaWC8azh0Xy+hfYuR52PHmi/wAnNpWm5tbsG9K2oUgaMTw6u3TqqfsOV0ZOOnoP3MjbQVbSevpGvrpypE23sC5ZZYVzOA0Trn5vPG+hGf1Sps1++gI0weGhbDZ7Rybo41diocjVrb2J9HO2/QUAx2vhuciIX0l6a94194uPGgLOysUJYlYcRrQFugI8RJlUseAvQCjYKfozId8jF/DcvuF/GgKm1IcQcSkyIhjhU2BYKXzqRJY6gZbLvHDfroBa5PYp5YzK+6R2aNbDopoqjTfexa/7VAMyaAxW0sXzrluB0X90ej9fGuE2hlf5F7l1LgvD+zocanzVaXX1mF5XbRzNzQPRXpP2neB8/Kuu8kNlqTeZYuC4R8etnP8AlBnNJY8Ob5/Q3/5OuTf5vFz0g/TSgE39ReC/M9vcKuc3Jd9nDkuRExMdUw73zNheoZKFe2NuxYfRjd9+UHd+8eHx7KwnYokDM2hVjcHxl2ffIyON5ayMehoOzT3m594qO7pM5+7bGTN+i91d39i88qZ/ab8cn1rHzku0jf52T/yP2nz+1E/tN+OT/dTfl2nn+bk/8j9oj5UYx5oZ3cknm4xqSdBOnWe2oNkm8jj2HZbEnOzD3pvV7zHacqZyAc7bh68n+6p2/LtORty8mM5Lzj4N9Z9/tRP7Tfjk/wB1N+Xaa/8ANyf+R+0ng5XzqdSfPN/VevVbJdZthtLKg+nr48TR7J5Zo9hKMv7QvbxG8d4v4VthdrzLfF21Gb3blp39X9GpVgRcag6gjWt5ep68QoCjtbZiYhQr3FjcEGxHXr2jStV1Fd0d2a1RnCyUHrFkuBwMcK5Y1Cjs+dZxiorRLRGLbb1ZZrI8PkiBgVIuCCCOsHQ0BjDs9AsmGw2HczoQDO2VMp0KPnuToNwA9WgNoO3f5UAt2Oebmli4Xzr3Nr7jceFAO6AU8pZSISo3uQo8TagLAAjSw3IvuUf8UBnUx04iixLSKVkaMGEIuULIwUBW9IuAb6m2/SgNMoA0AsBoANKAXcoMRlhIG9zk8Dq3+EGq7at/mcaTXN8F6/6JWHXv2ru4mL2hiRHGzncATXG0VStsjXHm2l7S8tsVcHOXJcTM8h9lHF4xS4uqHnpO036C+fuU19dvjHCw4Y8OzT6s4HHbysmV0/H6HtYqlLgT8p9tfm0Wluce4QHh1sR1C48SKwsnuogbQzFjVarpPl99x5ficQXJLEm+pJN+8k8TUNvU42UnKTlJ6tlnZOxp8TrCnQ9tuivh1/CtkamyyxdlW3LefBDxeQM/GaP8B+tbPMLtLFbCj1z9x9/sDN+uT8B/3U8wu0fgcP5+4QcpdjtBDiY2YMViQ3AtvmiO6qfIW7ladx0Wz8ZY+MoJ68WMti8jJZsPDKJkAeNHAKHS6g29KraFScUyiv2LCVkpb3Nt8i7/AGBm/XJ+A/7qy8wu01fgcP5+4p4/kdiYxdcsoHs9E+R+tYunsNF2xJpawlr7hAra8QRoQdCD2itLWhSWVyhLdktGa/kXygKOIJD0HNkJ9VjuHcx0t126zW6qfUy62RnOMvMTfB8u7uN/Uk6YKAKAKABQGYxW0xM0OZ3ghcyiQhgjZ0OVUMg9G+p7dBQFvk3jg7TxiTnVicBHJzEqw4t61mDDNxoCxjzkxEMnXeM/1L/qoB7QCXbJzTwJ+0X/AAgt8RQEWM20scroykqixksNTmkkyKoX33vQHKbLwyTIADn6UkcZZyi2IDMqeipuw8+ygG9AZrlRNeRF9lS34jb4L765nb9vpQr9f37y22bDhKXqMNyxntEqe0wv3DU/AedbfJPF89nqT5RTfyRH2/f5vEaX7noan8lWz8mFaUjpTOT/ACr0V8LgnxrsNpW797XZwKTAr3KV38Ta1AJp5fyyxpkxTj1UtGPDVv8AET5Colr1kchte1zyHHqjwKfJ3ZP51iFjP3ajPJ2gaBfE+4GlUd5nuysVXW6y5I9ZijVQFUAACwA0tUs647oDP7d5WwYYlb53G9QbAHqZuB7ACeu1TsbZ9ty3uS7SFkZ1dL3eb7Dzrb3KhMQZgwsJkEZsNQAVIyknfdRwrZLycxpW+cnN6+r6EX8Zv0UYxWnrNByU5bRQwxYd1bLGoQOPSsNASnHTqPhW6ex3GP8Aqlr4nsNq6y/2R08Pob/CYpJEDxsGU7iP+6HsqpnCUJbsloy0hOM1vReqJqxMjFcv9iLk/OYxZlsHt6yk2v3j4XrVbDValRtbEVlTsXNfAw/dp2jSohyqbT1R6/sTG89h4pDvZAW/e3N7wanxeq1O8os85XGfai9XptCgCgCgE+1sFhYw08sIbVcxAvqzBMxUkA7xc9VASPjMPDKFCqrGNmLIFsFj1sQNdxJGnA0B8204aBZFNwDHIp7CQL+TUA8ha6g9YFAJsQb4xf2Y2PvA+dAcbY2Ik5Vj0WDKSwuCVBvluCLG+48KA4weyDHiOczu6c1kHOO0jAlwzanhZV8zQDegMdtp74iTsKr/AIFPxJrjNsz3sprsSXzL3BWlKMHy0l/SKPZQnzI+ldX5EVejdZ4L4s57ymm264eL+B63ybwvNYSCP2YkB78ov76l2S3puXaz2uO7FIZVgZnje0WvNMf/AHZf8xqgz6TOGzf1E/Fmq/JogzYg8f0Q/wAw1vo5Mvdhr/XJ95uq3l4Znl5ygOFgAQ2lluqn2QLZmHbqAO1r8Kn7PxVfZ6XJcyFnZDpr9Hm+RjeRvJE4z9PiCwhuci3IL66knfa/n3b5mfnuL83Xw0IuFhJrzlnHUa8otjQpBtFY41ULhmy2FrWQHTyrhLL7JbQmnJ8N35HSRriqY6IX8leSEWL2XBIvQntIM44kSuozDjuFdPh5ttST11RWZeJXY2tNGX/yd4LGwzOsiZYdQ9zvYaBkHuvpcW6hadtDJpvinHpffAh4OPbTJ73L74nolVRZC/lAgOFnB3c0/wDSa8lyZqvWtcl3M8jXdUA4I9K5At/cY/3pf816m19FHabM/Sw++s0VZk4KAKAKApbbwvO4eWMsFzIek24W1uewWoDnC4OCIIVSFS1grAKMxK+qeNxfQcKA72wt4Jf3GPkL/KgLuy3vEh/ZFALG/wD7G/hf6loC/egC9AF6Axm0D+ml/fPwFcRtX9XP1fBF/h/kxMDyz+9P8MfFq7jyMX/h2v8A9vkjlvKN/wDk1+HzNLH+UhwAMqaAD0G/+yr/APCav5P79RV/id3Yvv1jfkvy1fE4lYSqZSrNcAggixHrHtqJm4MKK96L6yXh5ll092SXIyWP++m/iyf1tXOT6TOZzP1E/Fms/JsdcR/4/wD5K30cmXuw/wAqXj8jbXreXh5L+VfEE4rLwWFbd5ZyT8PKug2UtKJPvKTaT1uiu4sbN/KC0cUcaxxqFVVACNpYAe3Xv4VVLi5P79Rh+JWrgkhouPOJwmNlNgXw0h0Fh6BXdc9XXXz7OqVO1LYLq3fkdPj2uzErnLmZnkny1fC4OOFVQ5M9rqTvdm35x19Vdls3Z9d2PGcm9Xr8Skz862q9wilpw+B65s7E85FHIRYuiuQOF1B+dV8lo2ixi9UmWL1ielLbZ/u838N/6TXkuRrt/Ll4M8iXdUA4E9J5An+5J+9L/mNUyroo7PZn6WH31mhvWwnhegC9AF6Ag2hbmpMwJXI9wN9spvbttQGXwmEiZsM2Gw0iMHRmdlsMmW7Xa9id1rcaA1G0D+ik/cf+k0BNsM/oI+6gKE+mMPbEf6loD5tbHNGq5FDSSOsaAmwubm7HqABNAUthbYeVlDhelCsq5QRrnZHBuTxAt86Ad3oDH7SFp5R+0D5qpritsR0y5d+nwL7CetKMNy0j/SA9aW8ifrXZeRM9aLq+9P2r+jmvKWOltcu5/FHpeD5PYR40bmIukqt6I4gGt7smnpq/aZqEGtdC9gtjQQtniiRGta4UA2rFzk+bMlGK5I8wx330v8WT+tqr59JnEZn6ifizVfk4OuI/8f8ArrfRyZe7D/Kl4/I2t63l4eZ/lWwBEsU1uiy80x6iCWXzBbyq72RavSrfiVG06nwsXgPeSmAweJw6PzEXOKAsgyjRgNTbqbeO/sqBlwsoscdXp1eBMxp13VqWi16z5tTCrFFj1RQqDDtYAWAug+Zrjcht582+75FxHTzMUu0g5BbAw74CB5IUZmDkkqCfvHA17gK6PGnJVpJkO6EXNtodbM5T4aSTmUaxByJoLPYepbhod9rgXFT7cK2utWSXD4ESvMqsm4RfH4j29QyUUttn+7zfw3/pNeS5Gu38uXgzyVd1QDgT0bkEf7kn70v+Y1TKuijs9mfpYffWaG9bCeF6AL0AXoCrtPGc1FJJa+RS1usgaDzoBHs/aeIWbLK6yKZFiICquVjFznRtqQDprfTWgHu0ntDJ+439JoC7sZbQR/uigF21ujiYm9oMvuJ+VAR7XWMxEysUVSHDjepB0Ydt/jQFbZezYsMwHOM0jgquaw6IJkZVA3C7FjQDbNQGY24lpyfaQHxFwflXK7er0tjPtXwLjZ0tYOPeZHljBdUfqJU+I+oFWfkXkbmZKp/uj71/WpXeUlO9jxmv2v4m45EYznMFCeKrzZ/kOX4AHxroMyvcvku/4kDFnv0xfcPb1GJB5HjfvZf4sn9bVBn0mcLmfqJ+LNT+Ts64j/x/6630cmX2w/ypePyNnmreXhS2xs5MRE0Ug6LDyPAjtBrOuyVclKPNGM4KcXGXI8veDFbNmv0su4OouGHUw3efhXQV5NGXDcs5/fIo7Me7GnvV8vvmX8VyvWaOZXsDNGYyQGFtAL21vu3Xqnu8l4WZDujbpr1aEmG2pqCjKHvFibfk/N0wcGZ1UFbKti12JObUm1z2Drq1owsbDipTerXb9CPblZGU92K0T7PqazkPyVaFvzjEW54iyrvyA7/5j/x312bmu96Lolhh4ipWr5m1zVAJpS20f7vN/Df+k15Lka7fy5eDPKV3VAOBPQ+Qh/uafvSf5jVMq6KOz2Z+lh99ZoM1bCeGagDNQBmoCntaaMRNztyjDJYXJYtoAoHE0As2F+bSSNJGsglFzaQ7r9AlQCR6uUnfpQDLbL/oX7bL5sBQDzBJaNR1AUAq5TiypJ7Dgnuvr7qAix0IkjdCA2ZSADuJtp77UAniwE9sPJLMC0bKSrBVsGGVgX3s1jbt76Af3oBNylj6KSeybHubT42qn21Tv4+8v2vX1E3As3bdO0z21cLzsTpxIuO8aj31zmzst4mVXcv2v3dfuLPMoV9E6u1e/qIPyY7Rs0sDet+kUdosrjyynwNfVNq1qSjdHk1/aOJ2bY1vVS5r7Z6DeqYtjyvHYaXnZbRsbyOeHFyeuokoNtnJZOFZO6Ul1tmm5AQuvPF1K3yWvbhnv8RW6qOiLfZNMqoSUu01162lsF6A4kQMLMAR260B55yv2XAr4q0agjDh1tpZs4Fx276q8rLvryVGM2k12m+GPXKvecVrr2Gk5C4JEwWHYKMzRqxNtSTrvqyhJyim3qaZRUW0kaK9ZHgXoCptcEwSgakxuAP5TXj5GFvQfgzy8YaX9U/u+tRPNs478PtN/wAjI2TCIGBBzSGx7XYipNa0idRgQcMeMX98R5esyYF6AL0AXoCjtKAu0WUrmjfnQpNr2VgLfzMuvbQFPYGypIrNLlBWPmlCnNoXMjsx6yxoC5tLpNEntOD4KPqRQGmAoCptbD85E69YoBNs6bNGpO8DKe8aH4UAnbaYl5+Eq2IuTk5tVIykC123DK3H40A5wCuIkEhu4VQ2t9ba68aA6xcIkRkO5gRWFkFOLi+T4HsZOLTRlYSdzekpynvFcBkUumxwfUdJVNTipIzG1UbC4lJ49xbOOq/rqewgn8Rr6P5MZ0c3CeJY/Shy/wCvU/Vy9hx22sZ4uUsiHKXx6/aen7PxqzRrIhurC4+YPaDcHurGyuVcnGXNEmE1OKlHkxVLF0j3n41oZAnD0mXtlLYN4VlEk4y0TL16yJIXoAvQGE/KFo7ng2GZfJyfmKps9aZEGTsfjU13ml5I6YHC/wAGP3qDVtV0EQ59Jja9ZmIXoDic9Fu4/CjMZ9FiTma1aFbuDfAaRjx+NbFyJ9K0gictbfRtLizbpqfb16D5egC9AJcbhZc82ID82UTLH6LBlAztmvewLdx0oC9sd2MKM7Zmcc5e1rBukoA4WBAoCbZ685iieEa28Tqfl5UBo6ADQGWCc1PJHwbpr8G+VAfNoYlYUMmQFgAgtZSbtYC/AXN6Agw7yJJ+ndBzuiRrmOUqNQGtrpqe3dQDG9AIduYfI4lHotZX7DwPy8qoNtYe/Hz0ea5+BY4F+69x9fIW4/BrNGUbjqD1Hgao9n51mFkRvr5r3rrRPy8WGTS6p9fufaKeSm2GwkrQT6Rk633K3Bh+yRa/geuvqlnmto48crH48PteKOHpnPDudF3D75+DN00etUmhYOHEmw62vXqNla0Jr16bAvQBegMb+UwWgL/sOvmUt86qNox1uq8WTMZ+jL1Go2XDzcMSexGi+SgfKrWK0SREb1ZavWR4F6A+PuPdQ8fIqc1WOhH3CzDoAK9RvitELNp4u5sNwPmR8h8e6uY2zn778xB8Fz8ez1Fxg4+i85L1EOG2qQ6RgXLHdwA4nst5edNj5WRKzzfOPf1HmbRXGO91jy9dQVRT2rizHGSursQiDrdtF+vhQFXD49SEgkV2ci0gkUC2Vblm9Ugm24nfQDOaUKpY7gL+VAXOTWHKxZ29JyWPjQDegCgEnKXDHKsqjpRm/eOI8qApHLIljYo46gdD2GgEskMOHyK45yY6iRy1lsegTr0EDFRp8KAbYHGc4DcZXUlXU65WHbxHEHtoCWZAylWFwRY140mtGep6PUzbxmJ+bbd6rdY+orjNpYDx56x6L5fQvMTIVsdHzKe2NlCddOjKvot1/st2VJ2HtuzZtvbB9JfNd/xI21NmQzK+yS5P5eBX5N8oWgPMYkEKugvqU7P2k7t3C43fRLcerNrWTivXX3/R9qOTpyJ4s/MZC00939d5uY5AQCpBB1BBuCOw1TtNPRlummtUdXrw9OJ5sqs3sgnyF6wsk4xbXUj2K1aRltoSs6xywYiRZSA3SP6LQnRlG4G1r/8A6OVq2jNWayk9evs9RZypWjSS095T2pj/AM8kgwrKnOFw8vNyCRVjUq7kldLtlCheGbuvbV2SyrYylHRR9+v9EdxVUHo+Zuc1W5DPl6AL0AXoAoeaFLG4uwsD3kfAfX/oodqbUVadVT9LrfZ/fwLDExHJ70uQkxWICi57gB7gBXM11yskoxWrZbykoR1fIZbCwBQGST7x/wDCOC12+Bhxxq93rfMoMi92y16hteppoFsuPdW5xlDYYWAdcrkH29De2pXTXTtoC6JEmjFwGR19YEXU68dQN1ARyx85IkK7tGbsA3Dz+FAatFsABuFAdUAUBy6Agg7jQGTMRhlMR9E3ZD7yPn50BDj8DzmqlQ2VkIYEqytYlWtqNQCCONAQYaBsOpZs0zNYuy26IVQq6EgtYDfvPxAYxTBlDKbgi4PZQEOOwqyrlbvB4g9YrXbVC2DhNapmUJuD3oiIlkbJJv4Hg3/PZXGZ+z540tecepl7j5MbV3nG0NnxzgCTRh6LjePqOytmy9r5GzrN6p8Hzi+T/vvNOds6rLjpNcep9aFMOIxOBOvThJ3i5Q943o3/AHWvouJtLA2vHRPds7Hz/wDpe/wOQtxsvZz5b0Pd/XwNRs3lHDKB0sh6mOng27zseyteRs66rjpqu4k0Z9VvDXR942v5VBaJpidp8hHd25nFvFGwtkys1tb6EOLjv86gPZ9W9ql7iQsiWmg85L8m4sEmVLs5ADSNa5twsNw7PO9S4VxhyNUpuXMdXrYYBegC9AfC9q12WwrjvTeiMoxcnoinisZbT3fU8K5nO2zKzWFPBdvW/oWePhaelMUYvFBRdu4D4ACqWuuVst2K1bLGUowWr5FjZOzizCWYa+ons9p/a+Fdhs7Z0caO9LjL4FJlZLtei5DqWUKpY7gCT4C9WhEFcG0mdcrRtIzLnKxW6COOgCxYdMrrp7qA+xbPjkjAilcQNYmO19x1AJ1TUajvoBlPOFBY7h/0AUAy5O4Iqpkf0317hwFAOaAKAKAKAXba2fzqaaONVPbQGehkzgq11YdFraEdooClg5ZIUEfMyM63AI1VtSQxcnQG+t+2gLezcMYolQkEi5Nt1yxY27ATbwoCzegIcVh1kXKwuPh3VjOEZx3ZLVHsZOL1QkngeHfd09obx3iuazdiyjrOniuwtcfOT4We0kgxFx0SCDw3g+FULUoPsZYNRmu0o4rYcDm65oX64/R8U+lq6PA8qs7FSjN78e/n7eft1KTL2Dj3cY+i+76EEWzsZF9zIki9StzZ8Ubo3866Wnyo2Zk8L4OL8NfeuPuKWex83H/KlqvvqfAm+28ZH95h5O/miw80sKnQnsq7jXcl69PiaXbn18JV6+r6E+B5TM8scZiYZyQSVZcvRY31PWAPGscjHxq63ONqfrRux8m6yajKvT2mkDVVSyaY85r2osdyXYfSbb9O/T41Dt2tiw/dr4GyOPOXJFeXFqON+7X3mqu/b0nwqjp3smV7Pb6RSmxhO7Qe/wA6o7siy6Wtj1LGuiFa4IXNiixyxDO3ZuHeeFScTZ12Q+C0XaYXZUKufMY7O2TlOeU55OHUvcPnXWYmDXjR0jz7SmuyJWviNb1NNABqAVy4N4nvhbASMA6lSyra/TBuLbzpQF3B4cRIqAkgX1PEkkk+JJoCbZuF/OJLn7pD+I/SgNWBQH2gCgCgCgCgEW3tlknnYvTG8e0KAVw4nMNL9RHUeo0B1moAzUAZqAL0AvxWykY3UlG6xu8RUXIwqb+muPabqr519FlKSKZN65x1r9Kor9hSXGp6+JYV7RT6aI1xq8TlPbp8aqbcG+vpRZMhkVz5Msx4s+q58DUbda6jZpFkw2g/tnzrzieeah2HD45jvc+dNGFCC6ipLjkG9te+9bYY9s+jFsOyEebOFnd/u42PaeiPfVjTsbIn0uHiRrM+uPLiWItku+sz6eyunmau8bY9FXGXpMr7c6yfBcBth4FQWRQB2VapJLRENvUlzV6AzUAZqAM1ARxRNO/Np6Prt8hQGtwmHWNQqiwFATUAUAUAUAUAUAUBn9s7HNzLD6XrLwagFEU4bsI3g7xQEl6AL0AXoAvQBmoDiSNW3gHvFAVX2XEfUHhpWEqoS5pP1GSnJcmcfY8XUfxGtX+JR/Bewy89Z/Jn0bIh9m/eSayjj1R5RXsPHZN82yxFhI19FFHhW1JIwJ716AvQBegC9AF6AM1Ac4aF52yx6L6z/IfWgNZgMEsSBVFAWaAKAKAKAKAKAKAKAKAT7W2IJOmnRkHEce+gM9IzIcsoynr4HuNAd3oAvQBegC9AF6AL0AXoAvQBegC9AF6AL0AXoDiSYLvP/PcKAt4DZTz6vdI+rie+gNThsOsahVFgKAloAoAoAoAoAoAoAoAoAoDmSQKLk2FAZ7a2I58FFUZfaI+FAIo9huuiTOB1Gx8r7hQHX2TL+vb8K/SgD7Jl/Xt+FfpQB9ky/r2/Cv0oA+yZf17fhX6UAfZMv69vwr9KAPsmX9e34V+lAH2TL+vb8K/SgD7Jl/Xt+FfpQB9ky/r2/Cv0oA+yZf17fhX6UAfZMv69vwr9KAPsmX9e34V+lAS4HZRifnMxkb9vXy6qA1eA2gr6ei3VQF6gCgCgCgCgCgCgCgCgCgI5pgouaAUzhpDdt3AfWgAQ0Ac1QCd5pZJ5IomVFiC5mK5izMLgdgtQHeM2qsRyOrM6oHkyWso/mIvx032oCptLbDRzpaxg5tJHNtQrMVzX6h0TQHybaMvMyOoBK4hoiwXNlQH0so9Ij50B9x20WSGJ0lRw8oQyBL9Ehr3TgwtqOygG2zbtGGzh7k2YIU429E9oNAK9p7SfneaiuLEKSqh2ZiuchQxCgKupJ6xQHexNoNI4UksrRmVGKqjWD82cwU213i3CgLWMnZcRh4xbLJzmbTXorcWPCgFh2nL+biQW++ZGYIWyICRfIN5oC+NoqscZJ55pCVTmgOla/AmwsN/bQDKAZlDZWW4vZhYjsNAd81QHLYe/YeBoC7hMUfRfwPXQF+gCgCgCgCgCgCgCgOXa1AVGjJNz4UB95ugDm6AOboBVidiNzrSwymJnAD9FXBtoDY7iKAixfJ7M/OBxmKKjF40kvbcwBtZu7SgLD7DVpCzG6mEQFcoAtmvcdXdQEGA2A8MPNxTEHOXzFFa4ItlIPDS96Ai/sx+jVRKQ4m/OC+VdWtb0dwG7TsoBxhMO6raR87X9LKE06rCgEOO2E/Os6pnVmMgyy8yykoEcXsbqwA6iKAY7F2MsQzZSrlQti/OZVBJCqbDTW+6gJsTsvPNDLmtzWfS2/MuXfwtQFbD7FeOPJHNlOd3JKKwOY3sQersoCFOTOVI8khEkbs4cqpuX0a67rEaWoBxh8OQoDNnYDVrBbnrsNBQEnN0Ac3QHxob0BLAxGh8KAsUAUAUAUAUAUAUBEdTQBagC1AFqALUAWoAtQBagC1AFqALUAWoAtQBagC1AFqALUAWoAtQBagArQHaGgOqAKAK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p:txStyles>
    <p:titleStyle>
      <a:lvl1pPr algn="l" defTabSz="914400" rtl="0" eaLnBrk="1" latinLnBrk="0" hangingPunct="1">
        <a:spcBef>
          <a:spcPct val="0"/>
        </a:spcBef>
        <a:buNone/>
        <a:defRPr sz="3300" kern="1200">
          <a:solidFill>
            <a:srgbClr val="EC1C26"/>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100" kern="1200">
          <a:solidFill>
            <a:srgbClr val="27226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rgbClr val="272263"/>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500" kern="1200">
          <a:solidFill>
            <a:srgbClr val="272263"/>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350" kern="1200">
          <a:solidFill>
            <a:srgbClr val="272263"/>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350" kern="1200">
          <a:solidFill>
            <a:srgbClr val="27226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hyperlink" Target="http://www.olseh.iisc.ac.i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gif"/></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jpeg"/><Relationship Id="rId1" Type="http://schemas.openxmlformats.org/officeDocument/2006/relationships/slideLayout" Target="../slideLayouts/slideLayout3.xml"/><Relationship Id="rId2"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 Id="rId3"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6.xml"/><Relationship Id="rId2" Type="http://schemas.openxmlformats.org/officeDocument/2006/relationships/image" Target="../media/image47.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 Id="rId3"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 Id="rId3" Type="http://schemas.openxmlformats.org/officeDocument/2006/relationships/image" Target="../media/image5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 Id="rId3" Type="http://schemas.openxmlformats.org/officeDocument/2006/relationships/image" Target="../media/image5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 Id="rId3" Type="http://schemas.openxmlformats.org/officeDocument/2006/relationships/image" Target="../media/image6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 Id="rId3" Type="http://schemas.openxmlformats.org/officeDocument/2006/relationships/image" Target="../media/image63.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7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hyperlink" Target="http://ipc.iisc.ac.in/chem_waste_pickup.php"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 Id="rId3" Type="http://schemas.openxmlformats.org/officeDocument/2006/relationships/image" Target="../media/image8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1" Type="http://schemas.openxmlformats.org/officeDocument/2006/relationships/slideLayout" Target="../slideLayouts/slideLayout3.xml"/><Relationship Id="rId2"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png"/><Relationship Id="rId6" Type="http://schemas.openxmlformats.org/officeDocument/2006/relationships/image" Target="../media/image95.jpeg"/><Relationship Id="rId7"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 Id="rId3" Type="http://schemas.openxmlformats.org/officeDocument/2006/relationships/image" Target="../media/image9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 Id="rId3" Type="http://schemas.openxmlformats.org/officeDocument/2006/relationships/image" Target="../media/image100.jpeg"/></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gif"/><Relationship Id="rId5" Type="http://schemas.openxmlformats.org/officeDocument/2006/relationships/image" Target="../media/image104.jpeg"/><Relationship Id="rId6" Type="http://schemas.openxmlformats.org/officeDocument/2006/relationships/image" Target="../media/image105.jpeg"/><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jpeg"/></Relationships>
</file>

<file path=ppt/slides/_rels/slide48.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110.jpeg"/><Relationship Id="rId6" Type="http://schemas.openxmlformats.org/officeDocument/2006/relationships/image" Target="../media/image111.png"/><Relationship Id="rId7" Type="http://schemas.openxmlformats.org/officeDocument/2006/relationships/image" Target="../media/image112.jpeg"/><Relationship Id="rId1" Type="http://schemas.openxmlformats.org/officeDocument/2006/relationships/slideLayout" Target="../slideLayouts/slideLayout3.xml"/><Relationship Id="rId2" Type="http://schemas.openxmlformats.org/officeDocument/2006/relationships/image" Target="../media/image10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2.jpeg"/><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09.jpeg"/><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54.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image" Target="../media/image120.emf"/></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21.jpeg"/><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 Id="rId3" Type="http://schemas.openxmlformats.org/officeDocument/2006/relationships/image" Target="../media/image12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4.jpeg"/><Relationship Id="rId3" Type="http://schemas.openxmlformats.org/officeDocument/2006/relationships/image" Target="../media/image125.jpeg"/></Relationships>
</file>

<file path=ppt/slides/_rels/slide58.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5" Type="http://schemas.openxmlformats.org/officeDocument/2006/relationships/image" Target="../media/image129.jpeg"/><Relationship Id="rId6" Type="http://schemas.openxmlformats.org/officeDocument/2006/relationships/image" Target="../media/image130.jpeg"/><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59.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image" Target="../media/image134.jpeg"/><Relationship Id="rId6" Type="http://schemas.openxmlformats.org/officeDocument/2006/relationships/image" Target="../media/image135.jpeg"/><Relationship Id="rId7" Type="http://schemas.openxmlformats.org/officeDocument/2006/relationships/image" Target="../media/image136.jpeg"/><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1" Type="http://schemas.openxmlformats.org/officeDocument/2006/relationships/slideLayout" Target="../slideLayouts/slideLayout3.xml"/><Relationship Id="rId2" Type="http://schemas.openxmlformats.org/officeDocument/2006/relationships/image" Target="../media/image137.jpeg"/></Relationships>
</file>

<file path=ppt/slides/_rels/slide61.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png"/><Relationship Id="rId5"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5.jpeg"/></Relationships>
</file>

<file path=ppt/slides/_rels/slide64.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jpeg"/><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5" Type="http://schemas.openxmlformats.org/officeDocument/2006/relationships/image" Target="../media/image151.png"/><Relationship Id="rId6" Type="http://schemas.openxmlformats.org/officeDocument/2006/relationships/image" Target="../media/image152.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7.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5" Type="http://schemas.openxmlformats.org/officeDocument/2006/relationships/image" Target="../media/image155.jpeg"/><Relationship Id="rId6" Type="http://schemas.openxmlformats.org/officeDocument/2006/relationships/image" Target="../media/image156.jpeg"/><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68.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9.jpeg"/><Relationship Id="rId5" Type="http://schemas.openxmlformats.org/officeDocument/2006/relationships/image" Target="../media/image160.png"/><Relationship Id="rId1" Type="http://schemas.openxmlformats.org/officeDocument/2006/relationships/slideLayout" Target="../slideLayouts/slideLayout3.xml"/><Relationship Id="rId2" Type="http://schemas.openxmlformats.org/officeDocument/2006/relationships/image" Target="../media/image157.jpeg"/></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158.jpeg"/><Relationship Id="rId8" Type="http://schemas.openxmlformats.org/officeDocument/2006/relationships/image" Target="../media/image159.jpeg"/><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 Id="rId3"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jpeg"/><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5.jpeg"/></Relationships>
</file>

<file path=ppt/slides/_rels/slide76.xml.rels><?xml version="1.0" encoding="UTF-8" standalone="yes"?>
<Relationships xmlns="http://schemas.openxmlformats.org/package/2006/relationships"><Relationship Id="rId3" Type="http://schemas.openxmlformats.org/officeDocument/2006/relationships/image" Target="../media/image167.jpeg"/><Relationship Id="rId4" Type="http://schemas.openxmlformats.org/officeDocument/2006/relationships/image" Target="../media/image168.jpeg"/><Relationship Id="rId1" Type="http://schemas.openxmlformats.org/officeDocument/2006/relationships/slideLayout" Target="../slideLayouts/slideLayout2.xml"/><Relationship Id="rId2" Type="http://schemas.openxmlformats.org/officeDocument/2006/relationships/image" Target="../media/image16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9.jpeg"/><Relationship Id="rId3" Type="http://schemas.openxmlformats.org/officeDocument/2006/relationships/image" Target="../media/image17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1.jpeg"/><Relationship Id="rId3" Type="http://schemas.openxmlformats.org/officeDocument/2006/relationships/image" Target="../media/image17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3.jpeg"/><Relationship Id="rId3" Type="http://schemas.openxmlformats.org/officeDocument/2006/relationships/image" Target="../media/image17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3248793-chemistry-flat-icons-set.jpg"/>
          <p:cNvPicPr>
            <a:picLocks noChangeAspect="1"/>
          </p:cNvPicPr>
          <p:nvPr/>
        </p:nvPicPr>
        <p:blipFill>
          <a:blip r:embed="rId2" cstate="print">
            <a:alphaModFix amt="50000"/>
          </a:blip>
          <a:stretch>
            <a:fillRect/>
          </a:stretch>
        </p:blipFill>
        <p:spPr>
          <a:xfrm>
            <a:off x="179511" y="188639"/>
            <a:ext cx="3853285" cy="3853285"/>
          </a:xfrm>
          <a:prstGeom prst="rect">
            <a:avLst/>
          </a:prstGeom>
        </p:spPr>
      </p:pic>
      <p:sp>
        <p:nvSpPr>
          <p:cNvPr id="9" name="Title 8"/>
          <p:cNvSpPr>
            <a:spLocks noGrp="1"/>
          </p:cNvSpPr>
          <p:nvPr>
            <p:ph type="ctrTitle"/>
          </p:nvPr>
        </p:nvSpPr>
        <p:spPr>
          <a:xfrm>
            <a:off x="4355976" y="1938238"/>
            <a:ext cx="4102224" cy="2103685"/>
          </a:xfrm>
        </p:spPr>
        <p:txBody>
          <a:bodyPr>
            <a:normAutofit/>
          </a:bodyPr>
          <a:lstStyle/>
          <a:p>
            <a:pPr algn="r"/>
            <a:r>
              <a:rPr lang="en-IN" sz="4000" dirty="0"/>
              <a:t>General Laboratory Safety</a:t>
            </a:r>
          </a:p>
        </p:txBody>
      </p:sp>
      <p:sp>
        <p:nvSpPr>
          <p:cNvPr id="7" name="Subtitle 6"/>
          <p:cNvSpPr>
            <a:spLocks noGrp="1"/>
          </p:cNvSpPr>
          <p:nvPr>
            <p:ph type="subTitle" idx="1"/>
          </p:nvPr>
        </p:nvSpPr>
        <p:spPr>
          <a:xfrm>
            <a:off x="4784725" y="4611370"/>
            <a:ext cx="3761740" cy="1903095"/>
          </a:xfrm>
        </p:spPr>
        <p:txBody>
          <a:bodyPr>
            <a:normAutofit/>
          </a:bodyPr>
          <a:lstStyle/>
          <a:p>
            <a:pPr algn="r"/>
            <a:r>
              <a:rPr lang="en-IN" sz="1800" dirty="0"/>
              <a:t>Dharmendra Singh</a:t>
            </a:r>
          </a:p>
          <a:p>
            <a:pPr algn="r"/>
            <a:r>
              <a:rPr lang="en-IN" sz="1800" dirty="0"/>
              <a:t>Safety Officer</a:t>
            </a:r>
          </a:p>
          <a:p>
            <a:pPr algn="r"/>
            <a:r>
              <a:rPr lang="en-IN" sz="1800" dirty="0"/>
              <a:t>Office of Laboratory safety and Environmental Health (OLSEH)</a:t>
            </a:r>
          </a:p>
          <a:p>
            <a:pPr algn="r"/>
            <a:r>
              <a:rPr lang="en-IN" sz="1800" dirty="0">
                <a:hlinkClick r:id="rId3"/>
              </a:rPr>
              <a:t>www.olseh.iisc.ac.in</a:t>
            </a:r>
            <a:endParaRPr lang="en-US" sz="1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enovo\Desktop\how_to_remove_gloves.png"/>
          <p:cNvPicPr>
            <a:picLocks noChangeAspect="1" noChangeArrowheads="1"/>
          </p:cNvPicPr>
          <p:nvPr/>
        </p:nvPicPr>
        <p:blipFill>
          <a:blip r:embed="rId2" cstate="print"/>
          <a:stretch>
            <a:fillRect/>
          </a:stretch>
        </p:blipFill>
        <p:spPr bwMode="auto">
          <a:xfrm>
            <a:off x="3129527" y="1072079"/>
            <a:ext cx="6014473" cy="4713842"/>
          </a:xfrm>
          <a:prstGeom prst="rect">
            <a:avLst/>
          </a:prstGeom>
          <a:noFill/>
        </p:spPr>
      </p:pic>
      <p:sp>
        <p:nvSpPr>
          <p:cNvPr id="8" name="Content Placeholder 7"/>
          <p:cNvSpPr>
            <a:spLocks noGrp="1"/>
          </p:cNvSpPr>
          <p:nvPr>
            <p:ph idx="1"/>
          </p:nvPr>
        </p:nvSpPr>
        <p:spPr>
          <a:xfrm>
            <a:off x="228600" y="1077271"/>
            <a:ext cx="2900928" cy="2838671"/>
          </a:xfrm>
          <a:ln>
            <a:solidFill>
              <a:schemeClr val="tx2"/>
            </a:solidFill>
          </a:ln>
        </p:spPr>
        <p:txBody>
          <a:bodyPr>
            <a:normAutofit fontScale="92500" lnSpcReduction="10000"/>
          </a:bodyPr>
          <a:lstStyle/>
          <a:p>
            <a:pPr marL="0" indent="0">
              <a:buNone/>
            </a:pPr>
            <a:r>
              <a:rPr lang="en-IN" dirty="0">
                <a:solidFill>
                  <a:schemeClr val="tx2"/>
                </a:solidFill>
              </a:rPr>
              <a:t>Do</a:t>
            </a:r>
          </a:p>
          <a:p>
            <a:r>
              <a:rPr lang="en-IN" dirty="0">
                <a:solidFill>
                  <a:schemeClr val="tx2"/>
                </a:solidFill>
              </a:rPr>
              <a:t>Check gloves for holes or tears</a:t>
            </a:r>
          </a:p>
          <a:p>
            <a:r>
              <a:rPr lang="en-IN" dirty="0">
                <a:solidFill>
                  <a:schemeClr val="tx2"/>
                </a:solidFill>
              </a:rPr>
              <a:t>Replace a torn glove</a:t>
            </a:r>
          </a:p>
          <a:p>
            <a:r>
              <a:rPr lang="en-IN" dirty="0">
                <a:solidFill>
                  <a:schemeClr val="tx2"/>
                </a:solidFill>
              </a:rPr>
              <a:t>Dispose gloves in lab solid waste before leaving lab</a:t>
            </a:r>
          </a:p>
          <a:p>
            <a:r>
              <a:rPr lang="en-IN" dirty="0">
                <a:solidFill>
                  <a:schemeClr val="tx2"/>
                </a:solidFill>
              </a:rPr>
              <a:t>Wash hands after </a:t>
            </a:r>
            <a:r>
              <a:rPr lang="en-IN" dirty="0" smtClean="0">
                <a:solidFill>
                  <a:schemeClr val="tx2"/>
                </a:solidFill>
              </a:rPr>
              <a:t>using gloves</a:t>
            </a:r>
            <a:endParaRPr lang="en-IN" dirty="0">
              <a:solidFill>
                <a:schemeClr val="tx2"/>
              </a:solidFill>
            </a:endParaRPr>
          </a:p>
        </p:txBody>
      </p:sp>
      <p:sp>
        <p:nvSpPr>
          <p:cNvPr id="6" name="Date Placeholder 5"/>
          <p:cNvSpPr>
            <a:spLocks noGrp="1"/>
          </p:cNvSpPr>
          <p:nvPr>
            <p:ph type="dt" sz="half" idx="10"/>
          </p:nvPr>
        </p:nvSpPr>
        <p:spPr/>
        <p:txBody>
          <a:bodyPr/>
          <a:lstStyle/>
          <a:p>
            <a:r>
              <a:rPr lang="en-US"/>
              <a:t>28-Jan-2019</a:t>
            </a:r>
          </a:p>
        </p:txBody>
      </p:sp>
      <p:sp>
        <p:nvSpPr>
          <p:cNvPr id="2" name="Footer Placeholder 1"/>
          <p:cNvSpPr>
            <a:spLocks noGrp="1"/>
          </p:cNvSpPr>
          <p:nvPr>
            <p:ph type="ftr" sz="quarter" idx="11"/>
          </p:nvPr>
        </p:nvSpPr>
        <p:spPr/>
        <p:txBody>
          <a:bodyPr/>
          <a:lstStyle/>
          <a:p>
            <a:r>
              <a:rPr lang="en-US"/>
              <a:t>General Lab Safety</a:t>
            </a:r>
          </a:p>
        </p:txBody>
      </p:sp>
      <p:sp>
        <p:nvSpPr>
          <p:cNvPr id="4" name="Slide Number Placeholder 3"/>
          <p:cNvSpPr>
            <a:spLocks noGrp="1"/>
          </p:cNvSpPr>
          <p:nvPr>
            <p:ph type="sldNum" sz="quarter" idx="12"/>
          </p:nvPr>
        </p:nvSpPr>
        <p:spPr/>
        <p:txBody>
          <a:bodyPr/>
          <a:lstStyle/>
          <a:p>
            <a:fld id="{913914EC-D32E-465B-AB5A-C301A297C11C}" type="slidenum">
              <a:rPr lang="en-US" smtClean="0"/>
              <a:pPr/>
              <a:t>10</a:t>
            </a:fld>
            <a:endParaRPr lang="en-US"/>
          </a:p>
        </p:txBody>
      </p:sp>
      <p:sp>
        <p:nvSpPr>
          <p:cNvPr id="7" name="Title 6"/>
          <p:cNvSpPr>
            <a:spLocks noGrp="1"/>
          </p:cNvSpPr>
          <p:nvPr>
            <p:ph type="title"/>
          </p:nvPr>
        </p:nvSpPr>
        <p:spPr/>
        <p:txBody>
          <a:bodyPr/>
          <a:lstStyle/>
          <a:p>
            <a:r>
              <a:rPr lang="en-IN" dirty="0"/>
              <a:t>PPE: Gloves – Do and Don’ts</a:t>
            </a:r>
          </a:p>
        </p:txBody>
      </p:sp>
      <p:sp>
        <p:nvSpPr>
          <p:cNvPr id="26" name="Content Placeholder 7"/>
          <p:cNvSpPr txBox="1"/>
          <p:nvPr/>
        </p:nvSpPr>
        <p:spPr>
          <a:xfrm>
            <a:off x="228600" y="4066650"/>
            <a:ext cx="2900928" cy="2020686"/>
          </a:xfrm>
          <a:prstGeom prst="rect">
            <a:avLst/>
          </a:prstGeom>
          <a:ln>
            <a:solidFill>
              <a:srgbClr val="FF0000"/>
            </a:solidFill>
          </a:ln>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100" kern="1200">
                <a:solidFill>
                  <a:srgbClr val="27226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rgbClr val="272263"/>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500" kern="1200">
                <a:solidFill>
                  <a:srgbClr val="272263"/>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350" kern="1200">
                <a:solidFill>
                  <a:srgbClr val="272263"/>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350" kern="1200">
                <a:solidFill>
                  <a:srgbClr val="27226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IN" dirty="0">
                <a:solidFill>
                  <a:srgbClr val="FF0000"/>
                </a:solidFill>
              </a:rPr>
              <a:t>Don’t </a:t>
            </a:r>
          </a:p>
          <a:p>
            <a:r>
              <a:rPr lang="en-IN" dirty="0">
                <a:solidFill>
                  <a:srgbClr val="FF0000"/>
                </a:solidFill>
              </a:rPr>
              <a:t>Re-use disposable gloves</a:t>
            </a:r>
          </a:p>
          <a:p>
            <a:pPr lvl="1"/>
            <a:r>
              <a:rPr lang="en-IN" dirty="0">
                <a:solidFill>
                  <a:srgbClr val="FF0000"/>
                </a:solidFill>
              </a:rPr>
              <a:t>Increased risk for contamination</a:t>
            </a:r>
          </a:p>
          <a:p>
            <a:r>
              <a:rPr lang="en-IN" dirty="0">
                <a:solidFill>
                  <a:srgbClr val="FF0000"/>
                </a:solidFill>
              </a:rPr>
              <a:t>Continue using a torn glove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AND WASH PIC"/>
          <p:cNvPicPr>
            <a:picLocks noChangeAspect="1" noChangeArrowheads="1"/>
          </p:cNvPicPr>
          <p:nvPr/>
        </p:nvPicPr>
        <p:blipFill>
          <a:blip r:embed="rId2" cstate="print"/>
          <a:srcRect/>
          <a:stretch>
            <a:fillRect/>
          </a:stretch>
        </p:blipFill>
        <p:spPr bwMode="auto">
          <a:xfrm>
            <a:off x="1500166" y="2124284"/>
            <a:ext cx="6143668" cy="3670052"/>
          </a:xfrm>
          <a:prstGeom prst="rect">
            <a:avLst/>
          </a:prstGeom>
          <a:noFill/>
        </p:spPr>
      </p:pic>
      <p:sp>
        <p:nvSpPr>
          <p:cNvPr id="5" name="Date Placeholder 4"/>
          <p:cNvSpPr>
            <a:spLocks noGrp="1"/>
          </p:cNvSpPr>
          <p:nvPr>
            <p:ph type="dt" sz="half" idx="10"/>
          </p:nvPr>
        </p:nvSpPr>
        <p:spPr/>
        <p:txBody>
          <a:bodyPr/>
          <a:lstStyle/>
          <a:p>
            <a:r>
              <a:rPr lang="en-US"/>
              <a:t>28-Jan-2019</a:t>
            </a:r>
          </a:p>
        </p:txBody>
      </p:sp>
      <p:sp>
        <p:nvSpPr>
          <p:cNvPr id="3" name="Footer Placeholder 2"/>
          <p:cNvSpPr>
            <a:spLocks noGrp="1"/>
          </p:cNvSpPr>
          <p:nvPr>
            <p:ph type="ftr" sz="quarter" idx="11"/>
          </p:nvPr>
        </p:nvSpPr>
        <p:spPr/>
        <p:txBody>
          <a:bodyPr/>
          <a:lstStyle/>
          <a:p>
            <a:r>
              <a:rPr lang="en-US"/>
              <a:t>General Lab Safety</a:t>
            </a:r>
          </a:p>
        </p:txBody>
      </p:sp>
      <p:sp>
        <p:nvSpPr>
          <p:cNvPr id="4" name="Slide Number Placeholder 3"/>
          <p:cNvSpPr>
            <a:spLocks noGrp="1"/>
          </p:cNvSpPr>
          <p:nvPr>
            <p:ph type="sldNum" sz="quarter" idx="12"/>
          </p:nvPr>
        </p:nvSpPr>
        <p:spPr/>
        <p:txBody>
          <a:bodyPr/>
          <a:lstStyle/>
          <a:p>
            <a:fld id="{913914EC-D32E-465B-AB5A-C301A297C11C}" type="slidenum">
              <a:rPr lang="en-US" smtClean="0"/>
              <a:pPr/>
              <a:t>11</a:t>
            </a:fld>
            <a:endParaRPr lang="en-US"/>
          </a:p>
        </p:txBody>
      </p:sp>
      <p:sp>
        <p:nvSpPr>
          <p:cNvPr id="6" name="Title 5"/>
          <p:cNvSpPr>
            <a:spLocks noGrp="1"/>
          </p:cNvSpPr>
          <p:nvPr>
            <p:ph type="title"/>
          </p:nvPr>
        </p:nvSpPr>
        <p:spPr/>
        <p:txBody>
          <a:bodyPr/>
          <a:lstStyle/>
          <a:p>
            <a:r>
              <a:rPr lang="en-IN" dirty="0"/>
              <a:t>PPE: Wash You Hands!</a:t>
            </a:r>
          </a:p>
        </p:txBody>
      </p:sp>
      <p:sp>
        <p:nvSpPr>
          <p:cNvPr id="13" name="Rectangle 12"/>
          <p:cNvSpPr/>
          <p:nvPr/>
        </p:nvSpPr>
        <p:spPr>
          <a:xfrm>
            <a:off x="788712" y="1065156"/>
            <a:ext cx="7175059" cy="748923"/>
          </a:xfrm>
          <a:prstGeom prst="rect">
            <a:avLst/>
          </a:prstGeom>
        </p:spPr>
        <p:txBody>
          <a:bodyPr wrap="square">
            <a:spAutoFit/>
          </a:bodyPr>
          <a:lstStyle/>
          <a:p>
            <a:pPr algn="ctr"/>
            <a:r>
              <a:rPr lang="en-US" sz="3200" baseline="-25000" dirty="0"/>
              <a:t>Even if wearing gloves, always wash hands with soap after leaving the lab</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599" y="908720"/>
            <a:ext cx="8762999" cy="3342456"/>
          </a:xfrm>
        </p:spPr>
        <p:txBody>
          <a:bodyPr>
            <a:normAutofit/>
          </a:bodyPr>
          <a:lstStyle/>
          <a:p>
            <a:r>
              <a:rPr lang="en-IN" sz="2400" dirty="0"/>
              <a:t>No flip-flops, sandals, crocs, or chappals.</a:t>
            </a:r>
          </a:p>
          <a:p>
            <a:r>
              <a:rPr lang="en-IN" sz="2400" dirty="0"/>
              <a:t>Only closed toe shoes</a:t>
            </a:r>
          </a:p>
          <a:p>
            <a:r>
              <a:rPr lang="en-US" sz="2400" dirty="0"/>
              <a:t>Common violations</a:t>
            </a:r>
          </a:p>
          <a:p>
            <a:pPr lvl="1"/>
            <a:r>
              <a:rPr lang="en-US" sz="2000" dirty="0"/>
              <a:t>Several labs have a "take shoes off" policy. </a:t>
            </a:r>
          </a:p>
          <a:p>
            <a:pPr lvl="1"/>
            <a:r>
              <a:rPr lang="en-US" sz="2000" dirty="0"/>
              <a:t>Some labs use chappals inside lab. </a:t>
            </a:r>
          </a:p>
          <a:p>
            <a:pPr lvl="1"/>
            <a:r>
              <a:rPr lang="en-US" sz="2000" dirty="0"/>
              <a:t>“It is too hot to wear shoes.”</a:t>
            </a:r>
          </a:p>
          <a:p>
            <a:pPr lvl="1"/>
            <a:r>
              <a:rPr lang="en-US" sz="2000" dirty="0"/>
              <a:t>“I was not planning to do lab work today!”</a:t>
            </a:r>
          </a:p>
        </p:txBody>
      </p:sp>
      <p:sp>
        <p:nvSpPr>
          <p:cNvPr id="2" name="Title 1"/>
          <p:cNvSpPr>
            <a:spLocks noGrp="1"/>
          </p:cNvSpPr>
          <p:nvPr>
            <p:ph type="title"/>
          </p:nvPr>
        </p:nvSpPr>
        <p:spPr/>
        <p:txBody>
          <a:bodyPr/>
          <a:lstStyle/>
          <a:p>
            <a:r>
              <a:rPr lang="en-IN" dirty="0"/>
              <a:t>PPE: Footwear</a:t>
            </a:r>
          </a:p>
        </p:txBody>
      </p:sp>
      <p:pic>
        <p:nvPicPr>
          <p:cNvPr id="3" name="Picture 8" descr="Image result for close toed sho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256" y="4225761"/>
            <a:ext cx="4829192" cy="16984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Image result for close toed sho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77" t="19551" r="5487" b="19551"/>
          <a:stretch>
            <a:fillRect/>
          </a:stretch>
        </p:blipFill>
        <p:spPr bwMode="auto">
          <a:xfrm>
            <a:off x="5516812" y="3861048"/>
            <a:ext cx="3474786" cy="2366069"/>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a:t>General Lab Safety</a:t>
            </a:r>
          </a:p>
        </p:txBody>
      </p:sp>
      <p:sp>
        <p:nvSpPr>
          <p:cNvPr id="7" name="Slide Number Placeholder 6"/>
          <p:cNvSpPr>
            <a:spLocks noGrp="1"/>
          </p:cNvSpPr>
          <p:nvPr>
            <p:ph type="sldNum" sz="quarter" idx="12"/>
          </p:nvPr>
        </p:nvSpPr>
        <p:spPr/>
        <p:txBody>
          <a:bodyPr/>
          <a:lstStyle/>
          <a:p>
            <a:fld id="{913914EC-D32E-465B-AB5A-C301A297C11C}" type="slidenum">
              <a:rPr lang="en-US" smtClean="0"/>
              <a:pPr/>
              <a:t>12</a:t>
            </a:fld>
            <a:endParaRPr lang="en-US"/>
          </a:p>
        </p:txBody>
      </p:sp>
      <p:sp>
        <p:nvSpPr>
          <p:cNvPr id="8" name="Date Placeholder 7"/>
          <p:cNvSpPr>
            <a:spLocks noGrp="1"/>
          </p:cNvSpPr>
          <p:nvPr>
            <p:ph type="dt" sz="half" idx="10"/>
          </p:nvPr>
        </p:nvSpPr>
        <p:spPr/>
        <p:txBody>
          <a:bodyPr/>
          <a:lstStyle/>
          <a:p>
            <a:r>
              <a:rPr lang="en-US"/>
              <a:t>28-Jan-2019</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PPE: Summary</a:t>
            </a:r>
          </a:p>
        </p:txBody>
      </p:sp>
      <p:pic>
        <p:nvPicPr>
          <p:cNvPr id="1026" name="Picture 2" descr="Image result for chemical safety p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99885"/>
            <a:ext cx="4810170" cy="51354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6200000">
            <a:off x="-983575" y="5103194"/>
            <a:ext cx="2173095" cy="369332"/>
          </a:xfrm>
          <a:prstGeom prst="rect">
            <a:avLst/>
          </a:prstGeom>
          <a:noFill/>
        </p:spPr>
        <p:txBody>
          <a:bodyPr wrap="none" rtlCol="0">
            <a:spAutoFit/>
          </a:bodyPr>
          <a:lstStyle/>
          <a:p>
            <a:r>
              <a:rPr lang="en-IN" dirty="0">
                <a:latin typeface="+mj-lt"/>
              </a:rPr>
              <a:t>From ehs.virginia.edu</a:t>
            </a:r>
          </a:p>
        </p:txBody>
      </p:sp>
      <p:sp>
        <p:nvSpPr>
          <p:cNvPr id="5" name="TextBox 4"/>
          <p:cNvSpPr txBox="1"/>
          <p:nvPr/>
        </p:nvSpPr>
        <p:spPr>
          <a:xfrm>
            <a:off x="218803" y="899775"/>
            <a:ext cx="1972335" cy="461665"/>
          </a:xfrm>
          <a:prstGeom prst="rect">
            <a:avLst/>
          </a:prstGeom>
          <a:noFill/>
        </p:spPr>
        <p:txBody>
          <a:bodyPr wrap="none" rtlCol="0">
            <a:spAutoFit/>
          </a:bodyPr>
          <a:lstStyle/>
          <a:p>
            <a:pPr algn="ctr"/>
            <a:r>
              <a:rPr lang="en-IN" sz="2400" b="1" dirty="0">
                <a:latin typeface="+mj-lt"/>
              </a:rPr>
              <a:t>Bare minimum</a:t>
            </a:r>
          </a:p>
        </p:txBody>
      </p:sp>
      <p:grpSp>
        <p:nvGrpSpPr>
          <p:cNvPr id="25" name="Group 24"/>
          <p:cNvGrpSpPr/>
          <p:nvPr/>
        </p:nvGrpSpPr>
        <p:grpSpPr>
          <a:xfrm>
            <a:off x="4211960" y="872489"/>
            <a:ext cx="4998785" cy="5575485"/>
            <a:chOff x="4211960" y="872489"/>
            <a:chExt cx="4998785" cy="5575485"/>
          </a:xfrm>
        </p:grpSpPr>
        <p:grpSp>
          <p:nvGrpSpPr>
            <p:cNvPr id="18" name="Group 17"/>
            <p:cNvGrpSpPr/>
            <p:nvPr/>
          </p:nvGrpSpPr>
          <p:grpSpPr>
            <a:xfrm>
              <a:off x="4211960" y="872489"/>
              <a:ext cx="4998785" cy="5575485"/>
              <a:chOff x="4211960" y="872489"/>
              <a:chExt cx="4998785" cy="5575485"/>
            </a:xfrm>
          </p:grpSpPr>
          <p:pic>
            <p:nvPicPr>
              <p:cNvPr id="1034" name="Picture 10" descr="Image result for chemical safety apron"/>
              <p:cNvPicPr>
                <a:picLocks noChangeAspect="1" noChangeArrowheads="1"/>
              </p:cNvPicPr>
              <p:nvPr/>
            </p:nvPicPr>
            <p:blipFill rotWithShape="1">
              <a:blip r:embed="rId3">
                <a:extLst>
                  <a:ext uri="{28A0092B-C50C-407E-A947-70E740481C1C}">
                    <a14:useLocalDpi xmlns:a14="http://schemas.microsoft.com/office/drawing/2010/main" val="0"/>
                  </a:ext>
                </a:extLst>
              </a:blip>
              <a:srcRect l="25026" r="22735"/>
              <a:stretch>
                <a:fillRect/>
              </a:stretch>
            </p:blipFill>
            <p:spPr bwMode="auto">
              <a:xfrm>
                <a:off x="6314364" y="1370463"/>
                <a:ext cx="2612154" cy="50004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rot="16200000">
                <a:off x="8059532" y="5180721"/>
                <a:ext cx="1963871" cy="338554"/>
              </a:xfrm>
              <a:prstGeom prst="rect">
                <a:avLst/>
              </a:prstGeom>
            </p:spPr>
            <p:txBody>
              <a:bodyPr wrap="none">
                <a:spAutoFit/>
              </a:bodyPr>
              <a:lstStyle/>
              <a:p>
                <a:pPr algn="r"/>
                <a:r>
                  <a:rPr lang="en-IN" sz="1600" dirty="0"/>
                  <a:t>From indiaMART.com</a:t>
                </a:r>
              </a:p>
            </p:txBody>
          </p:sp>
          <p:sp>
            <p:nvSpPr>
              <p:cNvPr id="10" name="TextBox 9"/>
              <p:cNvSpPr txBox="1"/>
              <p:nvPr/>
            </p:nvSpPr>
            <p:spPr>
              <a:xfrm>
                <a:off x="6779962" y="872489"/>
                <a:ext cx="1552734" cy="461665"/>
              </a:xfrm>
              <a:prstGeom prst="rect">
                <a:avLst/>
              </a:prstGeom>
              <a:noFill/>
            </p:spPr>
            <p:txBody>
              <a:bodyPr wrap="none" rtlCol="0">
                <a:spAutoFit/>
              </a:bodyPr>
              <a:lstStyle/>
              <a:p>
                <a:pPr algn="ctr"/>
                <a:r>
                  <a:rPr lang="en-IN" sz="2400" b="1" dirty="0">
                    <a:latin typeface="+mj-lt"/>
                  </a:rPr>
                  <a:t>Big hazards</a:t>
                </a:r>
              </a:p>
            </p:txBody>
          </p:sp>
          <p:sp>
            <p:nvSpPr>
              <p:cNvPr id="6" name="TextBox 5"/>
              <p:cNvSpPr txBox="1"/>
              <p:nvPr/>
            </p:nvSpPr>
            <p:spPr>
              <a:xfrm>
                <a:off x="4429536" y="2930435"/>
                <a:ext cx="1600602" cy="707886"/>
              </a:xfrm>
              <a:prstGeom prst="rect">
                <a:avLst/>
              </a:prstGeom>
              <a:noFill/>
            </p:spPr>
            <p:txBody>
              <a:bodyPr wrap="square" rtlCol="0">
                <a:spAutoFit/>
              </a:bodyPr>
              <a:lstStyle/>
              <a:p>
                <a:pPr algn="r"/>
                <a:r>
                  <a:rPr lang="en-IN" sz="2000" b="1" dirty="0">
                    <a:solidFill>
                      <a:srgbClr val="FF0000"/>
                    </a:solidFill>
                    <a:latin typeface="+mj-lt"/>
                  </a:rPr>
                  <a:t>Long sleeved thick gloves</a:t>
                </a:r>
              </a:p>
            </p:txBody>
          </p:sp>
          <p:cxnSp>
            <p:nvCxnSpPr>
              <p:cNvPr id="8" name="Straight Arrow Connector 7"/>
              <p:cNvCxnSpPr>
                <a:stCxn id="6" idx="3"/>
              </p:cNvCxnSpPr>
              <p:nvPr/>
            </p:nvCxnSpPr>
            <p:spPr>
              <a:xfrm>
                <a:off x="6030138" y="3284378"/>
                <a:ext cx="558086" cy="63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83083" y="3931579"/>
                <a:ext cx="1600602" cy="400110"/>
              </a:xfrm>
              <a:prstGeom prst="rect">
                <a:avLst/>
              </a:prstGeom>
              <a:noFill/>
            </p:spPr>
            <p:txBody>
              <a:bodyPr wrap="square" rtlCol="0">
                <a:spAutoFit/>
              </a:bodyPr>
              <a:lstStyle/>
              <a:p>
                <a:pPr algn="r"/>
                <a:r>
                  <a:rPr lang="en-IN" sz="2000" b="1" dirty="0">
                    <a:solidFill>
                      <a:srgbClr val="FF0000"/>
                    </a:solidFill>
                    <a:latin typeface="+mj-lt"/>
                  </a:rPr>
                  <a:t>Apron</a:t>
                </a:r>
              </a:p>
            </p:txBody>
          </p:sp>
          <p:cxnSp>
            <p:nvCxnSpPr>
              <p:cNvPr id="15" name="Straight Arrow Connector 14"/>
              <p:cNvCxnSpPr>
                <a:stCxn id="14" idx="3"/>
              </p:cNvCxnSpPr>
              <p:nvPr/>
            </p:nvCxnSpPr>
            <p:spPr>
              <a:xfrm>
                <a:off x="5983685" y="4131634"/>
                <a:ext cx="1612651" cy="47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11960" y="5740088"/>
                <a:ext cx="1812517" cy="707886"/>
              </a:xfrm>
              <a:prstGeom prst="rect">
                <a:avLst/>
              </a:prstGeom>
              <a:noFill/>
            </p:spPr>
            <p:txBody>
              <a:bodyPr wrap="square" rtlCol="0">
                <a:spAutoFit/>
              </a:bodyPr>
              <a:lstStyle/>
              <a:p>
                <a:pPr algn="r"/>
                <a:r>
                  <a:rPr lang="en-IN" sz="2000" b="1" dirty="0">
                    <a:solidFill>
                      <a:srgbClr val="FF0000"/>
                    </a:solidFill>
                    <a:latin typeface="+mj-lt"/>
                  </a:rPr>
                  <a:t>Chemical resistant shoes</a:t>
                </a:r>
              </a:p>
            </p:txBody>
          </p:sp>
          <p:cxnSp>
            <p:nvCxnSpPr>
              <p:cNvPr id="20" name="Straight Arrow Connector 19"/>
              <p:cNvCxnSpPr>
                <a:stCxn id="19" idx="3"/>
              </p:cNvCxnSpPr>
              <p:nvPr/>
            </p:nvCxnSpPr>
            <p:spPr>
              <a:xfrm flipV="1">
                <a:off x="6024477" y="6093299"/>
                <a:ext cx="1571859" cy="7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4724462" y="1660110"/>
              <a:ext cx="1600602" cy="400110"/>
            </a:xfrm>
            <a:prstGeom prst="rect">
              <a:avLst/>
            </a:prstGeom>
            <a:noFill/>
          </p:spPr>
          <p:txBody>
            <a:bodyPr wrap="square" rtlCol="0">
              <a:spAutoFit/>
            </a:bodyPr>
            <a:lstStyle/>
            <a:p>
              <a:pPr algn="r"/>
              <a:r>
                <a:rPr lang="en-IN" sz="2000" b="1" dirty="0">
                  <a:solidFill>
                    <a:srgbClr val="FF0000"/>
                  </a:solidFill>
                  <a:latin typeface="+mj-lt"/>
                </a:rPr>
                <a:t>Face shield</a:t>
              </a:r>
            </a:p>
          </p:txBody>
        </p:sp>
        <p:cxnSp>
          <p:nvCxnSpPr>
            <p:cNvPr id="27" name="Straight Arrow Connector 26"/>
            <p:cNvCxnSpPr>
              <a:stCxn id="26" idx="3"/>
            </p:cNvCxnSpPr>
            <p:nvPr/>
          </p:nvCxnSpPr>
          <p:spPr>
            <a:xfrm flipV="1">
              <a:off x="6325064" y="1844777"/>
              <a:ext cx="1308261" cy="153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Footer Placeholder 27"/>
          <p:cNvSpPr>
            <a:spLocks noGrp="1"/>
          </p:cNvSpPr>
          <p:nvPr>
            <p:ph type="ftr" sz="quarter" idx="11"/>
          </p:nvPr>
        </p:nvSpPr>
        <p:spPr/>
        <p:txBody>
          <a:bodyPr/>
          <a:lstStyle/>
          <a:p>
            <a:r>
              <a:rPr lang="en-US"/>
              <a:t>General Lab Safety</a:t>
            </a:r>
          </a:p>
        </p:txBody>
      </p:sp>
      <p:sp>
        <p:nvSpPr>
          <p:cNvPr id="29" name="Slide Number Placeholder 28"/>
          <p:cNvSpPr>
            <a:spLocks noGrp="1"/>
          </p:cNvSpPr>
          <p:nvPr>
            <p:ph type="sldNum" sz="quarter" idx="12"/>
          </p:nvPr>
        </p:nvSpPr>
        <p:spPr/>
        <p:txBody>
          <a:bodyPr/>
          <a:lstStyle/>
          <a:p>
            <a:fld id="{913914EC-D32E-465B-AB5A-C301A297C11C}" type="slidenum">
              <a:rPr lang="en-US" smtClean="0"/>
              <a:pPr/>
              <a:t>13</a:t>
            </a:fld>
            <a:endParaRPr lang="en-US"/>
          </a:p>
        </p:txBody>
      </p:sp>
      <p:sp>
        <p:nvSpPr>
          <p:cNvPr id="30" name="Date Placeholder 29"/>
          <p:cNvSpPr>
            <a:spLocks noGrp="1"/>
          </p:cNvSpPr>
          <p:nvPr>
            <p:ph type="dt" sz="half" idx="10"/>
          </p:nvPr>
        </p:nvSpPr>
        <p:spPr/>
        <p:txBody>
          <a:bodyPr/>
          <a:lstStyle/>
          <a:p>
            <a:r>
              <a:rPr lang="en-US"/>
              <a:t>28-Jan-2019</a:t>
            </a:r>
          </a:p>
        </p:txBody>
      </p:sp>
      <p:pic>
        <p:nvPicPr>
          <p:cNvPr id="36" name="Picture 4" descr="Image result for personal protective equip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4857" y="37625"/>
            <a:ext cx="1925960" cy="1393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14</a:t>
            </a:fld>
            <a:endParaRPr lang="en-US"/>
          </a:p>
        </p:txBody>
      </p:sp>
      <p:sp>
        <p:nvSpPr>
          <p:cNvPr id="6" name="Title 5"/>
          <p:cNvSpPr>
            <a:spLocks noGrp="1"/>
          </p:cNvSpPr>
          <p:nvPr>
            <p:ph type="title"/>
          </p:nvPr>
        </p:nvSpPr>
        <p:spPr/>
        <p:txBody>
          <a:bodyPr/>
          <a:lstStyle/>
          <a:p>
            <a:r>
              <a:rPr lang="en-IN" dirty="0"/>
              <a:t>SWP: No Food in Lab</a:t>
            </a:r>
          </a:p>
        </p:txBody>
      </p:sp>
      <p:grpSp>
        <p:nvGrpSpPr>
          <p:cNvPr id="9217" name="Group 9216"/>
          <p:cNvGrpSpPr/>
          <p:nvPr/>
        </p:nvGrpSpPr>
        <p:grpSpPr>
          <a:xfrm>
            <a:off x="4865735" y="949953"/>
            <a:ext cx="4008214" cy="5214798"/>
            <a:chOff x="4865735" y="949953"/>
            <a:chExt cx="4008214" cy="5214798"/>
          </a:xfrm>
        </p:grpSpPr>
        <p:sp>
          <p:nvSpPr>
            <p:cNvPr id="20" name="Rectangle 19"/>
            <p:cNvSpPr/>
            <p:nvPr/>
          </p:nvSpPr>
          <p:spPr>
            <a:xfrm>
              <a:off x="4932040" y="954464"/>
              <a:ext cx="3941909" cy="769441"/>
            </a:xfrm>
            <a:prstGeom prst="rect">
              <a:avLst/>
            </a:prstGeom>
          </p:spPr>
          <p:txBody>
            <a:bodyPr wrap="square">
              <a:spAutoFit/>
            </a:bodyPr>
            <a:lstStyle/>
            <a:p>
              <a:r>
                <a:rPr lang="en-IN" sz="2400" b="1" dirty="0"/>
                <a:t>Don’t store food in lab fridge</a:t>
              </a:r>
            </a:p>
            <a:p>
              <a:pPr marL="800100" lvl="1" indent="-342900">
                <a:buFont typeface="Arial" panose="020B0604020202020204" pitchFamily="34" charset="0"/>
                <a:buChar char="•"/>
              </a:pPr>
              <a:r>
                <a:rPr lang="en-IN" sz="2000" dirty="0"/>
                <a:t>Not even when packed</a:t>
              </a:r>
            </a:p>
          </p:txBody>
        </p:sp>
        <p:sp>
          <p:nvSpPr>
            <p:cNvPr id="30" name="Rectangle: Rounded Corners 29"/>
            <p:cNvSpPr/>
            <p:nvPr/>
          </p:nvSpPr>
          <p:spPr>
            <a:xfrm>
              <a:off x="4865735" y="949953"/>
              <a:ext cx="3941909" cy="5214798"/>
            </a:xfrm>
            <a:prstGeom prst="roundRect">
              <a:avLst>
                <a:gd name="adj" fmla="val 309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232" name="Picture 16" descr="Image result for no food in lab f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375" y="2865111"/>
              <a:ext cx="3520746" cy="2643543"/>
            </a:xfrm>
            <a:prstGeom prst="rect">
              <a:avLst/>
            </a:prstGeom>
            <a:noFill/>
            <a:extLst>
              <a:ext uri="{909E8E84-426E-40DD-AFC4-6F175D3DCCD1}">
                <a14:hiddenFill xmlns:a14="http://schemas.microsoft.com/office/drawing/2010/main">
                  <a:solidFill>
                    <a:srgbClr val="FFFFFF"/>
                  </a:solidFill>
                </a14:hiddenFill>
              </a:ext>
            </a:extLst>
          </p:spPr>
        </p:pic>
        <p:sp>
          <p:nvSpPr>
            <p:cNvPr id="33" name="&quot;Not Allowed&quot; Symbol 32"/>
            <p:cNvSpPr/>
            <p:nvPr/>
          </p:nvSpPr>
          <p:spPr>
            <a:xfrm>
              <a:off x="6090334" y="3119916"/>
              <a:ext cx="1332000" cy="1332000"/>
            </a:xfrm>
            <a:prstGeom prst="noSmoking">
              <a:avLst>
                <a:gd name="adj" fmla="val 1046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1" name="TextBox 20"/>
            <p:cNvSpPr txBox="1"/>
            <p:nvPr/>
          </p:nvSpPr>
          <p:spPr>
            <a:xfrm>
              <a:off x="5891460" y="2203580"/>
              <a:ext cx="1497526" cy="400110"/>
            </a:xfrm>
            <a:prstGeom prst="rect">
              <a:avLst/>
            </a:prstGeom>
            <a:noFill/>
          </p:spPr>
          <p:txBody>
            <a:bodyPr wrap="none" rtlCol="0">
              <a:spAutoFit/>
            </a:bodyPr>
            <a:lstStyle/>
            <a:p>
              <a:r>
                <a:rPr lang="en-IN" sz="2000" dirty="0">
                  <a:solidFill>
                    <a:srgbClr val="FF0000"/>
                  </a:solidFill>
                  <a:latin typeface="+mj-lt"/>
                </a:rPr>
                <a:t>Juice + lunch</a:t>
              </a:r>
            </a:p>
          </p:txBody>
        </p:sp>
        <p:sp>
          <p:nvSpPr>
            <p:cNvPr id="27" name="Arrow: Down 26"/>
            <p:cNvSpPr/>
            <p:nvPr/>
          </p:nvSpPr>
          <p:spPr>
            <a:xfrm>
              <a:off x="6418780" y="2562768"/>
              <a:ext cx="386339" cy="271862"/>
            </a:xfrm>
            <a:prstGeom prst="downArrow">
              <a:avLst>
                <a:gd name="adj1" fmla="val 50000"/>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TextBox 28"/>
            <p:cNvSpPr txBox="1"/>
            <p:nvPr/>
          </p:nvSpPr>
          <p:spPr>
            <a:xfrm>
              <a:off x="6015262" y="5712261"/>
              <a:ext cx="1319592" cy="369332"/>
            </a:xfrm>
            <a:prstGeom prst="rect">
              <a:avLst/>
            </a:prstGeom>
            <a:noFill/>
          </p:spPr>
          <p:txBody>
            <a:bodyPr wrap="none" rtlCol="0">
              <a:spAutoFit/>
            </a:bodyPr>
            <a:lstStyle/>
            <a:p>
              <a:r>
                <a:rPr lang="en-IN" dirty="0">
                  <a:latin typeface="+mj-lt"/>
                </a:rPr>
                <a:t>Lab samples</a:t>
              </a:r>
            </a:p>
          </p:txBody>
        </p:sp>
        <p:sp>
          <p:nvSpPr>
            <p:cNvPr id="31" name="Arrow: Up 30"/>
            <p:cNvSpPr/>
            <p:nvPr/>
          </p:nvSpPr>
          <p:spPr>
            <a:xfrm>
              <a:off x="6426988" y="5492564"/>
              <a:ext cx="378131" cy="2346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9216" name="Group 9215"/>
          <p:cNvGrpSpPr/>
          <p:nvPr/>
        </p:nvGrpSpPr>
        <p:grpSpPr>
          <a:xfrm>
            <a:off x="354036" y="949953"/>
            <a:ext cx="4328506" cy="5214798"/>
            <a:chOff x="81907" y="1060462"/>
            <a:chExt cx="4328506" cy="5214798"/>
          </a:xfrm>
        </p:grpSpPr>
        <p:grpSp>
          <p:nvGrpSpPr>
            <p:cNvPr id="18" name="Group 17"/>
            <p:cNvGrpSpPr/>
            <p:nvPr/>
          </p:nvGrpSpPr>
          <p:grpSpPr>
            <a:xfrm>
              <a:off x="81907" y="1060462"/>
              <a:ext cx="4328506" cy="5214798"/>
              <a:chOff x="81907" y="1060462"/>
              <a:chExt cx="4328506" cy="5214798"/>
            </a:xfrm>
          </p:grpSpPr>
          <p:grpSp>
            <p:nvGrpSpPr>
              <p:cNvPr id="11" name="Group 10"/>
              <p:cNvGrpSpPr/>
              <p:nvPr/>
            </p:nvGrpSpPr>
            <p:grpSpPr>
              <a:xfrm>
                <a:off x="1012456" y="4302058"/>
                <a:ext cx="2590848" cy="1811233"/>
                <a:chOff x="1012456" y="4302058"/>
                <a:chExt cx="2590848" cy="1811233"/>
              </a:xfrm>
            </p:grpSpPr>
            <p:pic>
              <p:nvPicPr>
                <p:cNvPr id="9220" name="Picture 4" descr="Image result for chewing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2399" y="4390643"/>
                  <a:ext cx="2540905" cy="1722648"/>
                </a:xfrm>
                <a:prstGeom prst="rect">
                  <a:avLst/>
                </a:prstGeom>
                <a:noFill/>
                <a:extLst>
                  <a:ext uri="{909E8E84-426E-40DD-AFC4-6F175D3DCCD1}">
                    <a14:hiddenFill xmlns:a14="http://schemas.microsoft.com/office/drawing/2010/main">
                      <a:solidFill>
                        <a:srgbClr val="FFFFFF"/>
                      </a:solidFill>
                    </a14:hiddenFill>
                  </a:ext>
                </a:extLst>
              </p:spPr>
            </p:pic>
            <p:sp>
              <p:nvSpPr>
                <p:cNvPr id="10" name="&quot;Not Allowed&quot; Symbol 9"/>
                <p:cNvSpPr/>
                <p:nvPr/>
              </p:nvSpPr>
              <p:spPr>
                <a:xfrm>
                  <a:off x="1012456" y="4302058"/>
                  <a:ext cx="1002661" cy="1002661"/>
                </a:xfrm>
                <a:prstGeom prst="noSmoking">
                  <a:avLst>
                    <a:gd name="adj" fmla="val 1046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sp>
            <p:nvSpPr>
              <p:cNvPr id="12" name="Rectangle: Rounded Corners 11"/>
              <p:cNvSpPr/>
              <p:nvPr/>
            </p:nvSpPr>
            <p:spPr>
              <a:xfrm>
                <a:off x="81907" y="1060462"/>
                <a:ext cx="4328506" cy="5214798"/>
              </a:xfrm>
              <a:prstGeom prst="roundRect">
                <a:avLst>
                  <a:gd name="adj" fmla="val 309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183787" y="1087598"/>
                <a:ext cx="3025820" cy="1692771"/>
              </a:xfrm>
              <a:prstGeom prst="rect">
                <a:avLst/>
              </a:prstGeom>
            </p:spPr>
            <p:txBody>
              <a:bodyPr wrap="square">
                <a:spAutoFit/>
              </a:bodyPr>
              <a:lstStyle/>
              <a:p>
                <a:r>
                  <a:rPr lang="en-IN" sz="2400" b="1" dirty="0"/>
                  <a:t>Don’t eat/drink in lab</a:t>
                </a:r>
              </a:p>
              <a:p>
                <a:pPr marL="800100" lvl="1" indent="-342900">
                  <a:buFont typeface="Arial" panose="020B0604020202020204" pitchFamily="34" charset="0"/>
                  <a:buChar char="•"/>
                </a:pPr>
                <a:r>
                  <a:rPr lang="en-IN" sz="2000" dirty="0"/>
                  <a:t>No chai, coffee</a:t>
                </a:r>
              </a:p>
              <a:p>
                <a:pPr marL="800100" lvl="1" indent="-342900">
                  <a:buFont typeface="Arial" panose="020B0604020202020204" pitchFamily="34" charset="0"/>
                  <a:buChar char="•"/>
                </a:pPr>
                <a:r>
                  <a:rPr lang="en-IN" sz="2000" dirty="0"/>
                  <a:t>No mugs</a:t>
                </a:r>
              </a:p>
              <a:p>
                <a:pPr marL="800100" lvl="1" indent="-342900">
                  <a:buFont typeface="Arial" panose="020B0604020202020204" pitchFamily="34" charset="0"/>
                  <a:buChar char="•"/>
                </a:pPr>
                <a:r>
                  <a:rPr lang="en-IN" sz="2000" dirty="0"/>
                  <a:t>No lunchboxes</a:t>
                </a:r>
              </a:p>
              <a:p>
                <a:pPr marL="800100" lvl="1" indent="-342900">
                  <a:buFont typeface="Arial" panose="020B0604020202020204" pitchFamily="34" charset="0"/>
                  <a:buChar char="•"/>
                </a:pPr>
                <a:r>
                  <a:rPr lang="en-IN" sz="2000" dirty="0"/>
                  <a:t>No chewing</a:t>
                </a:r>
              </a:p>
            </p:txBody>
          </p:sp>
          <p:pic>
            <p:nvPicPr>
              <p:cNvPr id="9224" name="Picture 8" descr="Image result for no coffee"/>
              <p:cNvPicPr>
                <a:picLocks noChangeAspect="1" noChangeArrowheads="1"/>
              </p:cNvPicPr>
              <p:nvPr/>
            </p:nvPicPr>
            <p:blipFill rotWithShape="1">
              <a:blip r:embed="rId4">
                <a:extLst>
                  <a:ext uri="{28A0092B-C50C-407E-A947-70E740481C1C}">
                    <a14:useLocalDpi xmlns:a14="http://schemas.microsoft.com/office/drawing/2010/main" val="0"/>
                  </a:ext>
                </a:extLst>
              </a:blip>
              <a:srcRect t="-101" b="7397"/>
              <a:stretch>
                <a:fillRect/>
              </a:stretch>
            </p:blipFill>
            <p:spPr bwMode="auto">
              <a:xfrm>
                <a:off x="371968" y="304068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age result for no travel mu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0449" y="3107398"/>
                <a:ext cx="1036443" cy="1036443"/>
              </a:xfrm>
              <a:prstGeom prst="rect">
                <a:avLst/>
              </a:prstGeom>
              <a:noFill/>
              <a:extLst>
                <a:ext uri="{909E8E84-426E-40DD-AFC4-6F175D3DCCD1}">
                  <a14:hiddenFill xmlns:a14="http://schemas.microsoft.com/office/drawing/2010/main">
                    <a:solidFill>
                      <a:srgbClr val="FFFFFF"/>
                    </a:solidFill>
                  </a14:hiddenFill>
                </a:ext>
              </a:extLst>
            </p:spPr>
          </p:pic>
          <p:sp>
            <p:nvSpPr>
              <p:cNvPr id="23" name="&quot;Not Allowed&quot; Symbol 22"/>
              <p:cNvSpPr/>
              <p:nvPr/>
            </p:nvSpPr>
            <p:spPr>
              <a:xfrm>
                <a:off x="1676216" y="3031026"/>
                <a:ext cx="1080000" cy="1080000"/>
              </a:xfrm>
              <a:prstGeom prst="noSmoking">
                <a:avLst>
                  <a:gd name="adj" fmla="val 1046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pic>
          <p:nvPicPr>
            <p:cNvPr id="41" name="Picture 12" descr="Image result for lunchbox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5210" y="2999338"/>
              <a:ext cx="1221610" cy="1179692"/>
            </a:xfrm>
            <a:prstGeom prst="rect">
              <a:avLst/>
            </a:prstGeom>
            <a:noFill/>
            <a:extLst>
              <a:ext uri="{909E8E84-426E-40DD-AFC4-6F175D3DCCD1}">
                <a14:hiddenFill xmlns:a14="http://schemas.microsoft.com/office/drawing/2010/main">
                  <a:solidFill>
                    <a:srgbClr val="FFFFFF"/>
                  </a:solidFill>
                </a14:hiddenFill>
              </a:ext>
            </a:extLst>
          </p:spPr>
        </p:pic>
        <p:sp>
          <p:nvSpPr>
            <p:cNvPr id="42" name="&quot;Not Allowed&quot; Symbol 41"/>
            <p:cNvSpPr/>
            <p:nvPr/>
          </p:nvSpPr>
          <p:spPr>
            <a:xfrm>
              <a:off x="2957677" y="2864553"/>
              <a:ext cx="1332000" cy="1332000"/>
            </a:xfrm>
            <a:prstGeom prst="noSmoking">
              <a:avLst>
                <a:gd name="adj" fmla="val 729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r2.JPG"/>
          <p:cNvPicPr>
            <a:picLocks noChangeAspect="1"/>
          </p:cNvPicPr>
          <p:nvPr/>
        </p:nvPicPr>
        <p:blipFill rotWithShape="1">
          <a:blip r:embed="rId2" cstate="print"/>
          <a:srcRect l="2093" t="10019" r="15879" b="8355"/>
          <a:stretch>
            <a:fillRect/>
          </a:stretch>
        </p:blipFill>
        <p:spPr>
          <a:xfrm>
            <a:off x="4460406" y="2527612"/>
            <a:ext cx="4531439" cy="3828738"/>
          </a:xfrm>
          <a:prstGeom prst="rect">
            <a:avLst/>
          </a:prstGeom>
        </p:spPr>
      </p:pic>
      <p:sp>
        <p:nvSpPr>
          <p:cNvPr id="5" name="Date Placeholder 4"/>
          <p:cNvSpPr>
            <a:spLocks noGrp="1"/>
          </p:cNvSpPr>
          <p:nvPr>
            <p:ph type="dt" sz="half" idx="10"/>
          </p:nvPr>
        </p:nvSpPr>
        <p:spPr/>
        <p:txBody>
          <a:bodyPr/>
          <a:lstStyle/>
          <a:p>
            <a:r>
              <a:rPr lang="en-US"/>
              <a:t>28-Jan-2019</a:t>
            </a:r>
          </a:p>
        </p:txBody>
      </p:sp>
      <p:sp>
        <p:nvSpPr>
          <p:cNvPr id="3" name="Footer Placeholder 2"/>
          <p:cNvSpPr>
            <a:spLocks noGrp="1"/>
          </p:cNvSpPr>
          <p:nvPr>
            <p:ph type="ftr" sz="quarter" idx="11"/>
          </p:nvPr>
        </p:nvSpPr>
        <p:spPr/>
        <p:txBody>
          <a:bodyPr/>
          <a:lstStyle/>
          <a:p>
            <a:r>
              <a:rPr lang="en-US"/>
              <a:t>General Lab Safety</a:t>
            </a:r>
          </a:p>
        </p:txBody>
      </p:sp>
      <p:sp>
        <p:nvSpPr>
          <p:cNvPr id="4" name="Slide Number Placeholder 3"/>
          <p:cNvSpPr>
            <a:spLocks noGrp="1"/>
          </p:cNvSpPr>
          <p:nvPr>
            <p:ph type="sldNum" sz="quarter" idx="12"/>
          </p:nvPr>
        </p:nvSpPr>
        <p:spPr/>
        <p:txBody>
          <a:bodyPr/>
          <a:lstStyle/>
          <a:p>
            <a:fld id="{913914EC-D32E-465B-AB5A-C301A297C11C}" type="slidenum">
              <a:rPr lang="en-US" smtClean="0"/>
              <a:pPr/>
              <a:t>15</a:t>
            </a:fld>
            <a:endParaRPr lang="en-US"/>
          </a:p>
        </p:txBody>
      </p:sp>
      <p:sp>
        <p:nvSpPr>
          <p:cNvPr id="7" name="Title 6"/>
          <p:cNvSpPr>
            <a:spLocks noGrp="1"/>
          </p:cNvSpPr>
          <p:nvPr>
            <p:ph type="title"/>
          </p:nvPr>
        </p:nvSpPr>
        <p:spPr/>
        <p:txBody>
          <a:bodyPr/>
          <a:lstStyle/>
          <a:p>
            <a:r>
              <a:rPr lang="en-IN" dirty="0"/>
              <a:t>PPE: Working with Cryogens</a:t>
            </a:r>
          </a:p>
        </p:txBody>
      </p:sp>
      <p:pic>
        <p:nvPicPr>
          <p:cNvPr id="6" name="Picture 5" descr="crrr.JPG"/>
          <p:cNvPicPr>
            <a:picLocks noChangeAspect="1"/>
          </p:cNvPicPr>
          <p:nvPr/>
        </p:nvPicPr>
        <p:blipFill rotWithShape="1">
          <a:blip r:embed="rId3" cstate="print"/>
          <a:srcRect l="13913" t="30205" r="6956" b="2713"/>
          <a:stretch>
            <a:fillRect/>
          </a:stretch>
        </p:blipFill>
        <p:spPr>
          <a:xfrm>
            <a:off x="5931" y="848252"/>
            <a:ext cx="4680394" cy="2628469"/>
          </a:xfrm>
          <a:prstGeom prst="rect">
            <a:avLst/>
          </a:prstGeom>
        </p:spPr>
      </p:pic>
      <p:sp>
        <p:nvSpPr>
          <p:cNvPr id="9" name="TextBox 8"/>
          <p:cNvSpPr txBox="1"/>
          <p:nvPr/>
        </p:nvSpPr>
        <p:spPr>
          <a:xfrm>
            <a:off x="568253" y="4222394"/>
            <a:ext cx="3555749" cy="1384995"/>
          </a:xfrm>
          <a:prstGeom prst="rect">
            <a:avLst/>
          </a:prstGeom>
          <a:noFill/>
        </p:spPr>
        <p:txBody>
          <a:bodyPr wrap="square" rtlCol="0">
            <a:spAutoFit/>
          </a:bodyPr>
          <a:lstStyle/>
          <a:p>
            <a:r>
              <a:rPr lang="en-IN" sz="2800" dirty="0">
                <a:latin typeface="+mj-lt"/>
              </a:rPr>
              <a:t>Mandatory PPE for filling liquid N</a:t>
            </a:r>
            <a:r>
              <a:rPr lang="en-IN" sz="2800" baseline="-25000" dirty="0">
                <a:latin typeface="+mj-lt"/>
              </a:rPr>
              <a:t>2</a:t>
            </a:r>
            <a:r>
              <a:rPr lang="en-IN" sz="2800" dirty="0">
                <a:latin typeface="+mj-lt"/>
              </a:rPr>
              <a:t>, </a:t>
            </a:r>
            <a:r>
              <a:rPr lang="en-IN" sz="2800" dirty="0" err="1">
                <a:latin typeface="+mj-lt"/>
              </a:rPr>
              <a:t>Ar</a:t>
            </a:r>
            <a:r>
              <a:rPr lang="en-IN" sz="2800" dirty="0">
                <a:latin typeface="+mj-lt"/>
              </a:rPr>
              <a:t>, and He tanks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a:t>B. Safe Working Practices</a:t>
            </a:r>
          </a:p>
        </p:txBody>
      </p:sp>
      <p:sp>
        <p:nvSpPr>
          <p:cNvPr id="7" name="Text Placeholder 6"/>
          <p:cNvSpPr>
            <a:spLocks noGrp="1"/>
          </p:cNvSpPr>
          <p:nvPr>
            <p:ph type="body" idx="1"/>
          </p:nvPr>
        </p:nvSpPr>
        <p:spPr/>
        <p:txBody>
          <a:bodyPr/>
          <a:lstStyle/>
          <a:p>
            <a:r>
              <a:rPr lang="en-IN" dirty="0"/>
              <a:t>Common sense rules that must be followed</a:t>
            </a:r>
          </a:p>
        </p:txBody>
      </p:sp>
      <p:sp>
        <p:nvSpPr>
          <p:cNvPr id="4" name="Date Placeholder 3"/>
          <p:cNvSpPr>
            <a:spLocks noGrp="1"/>
          </p:cNvSpPr>
          <p:nvPr>
            <p:ph type="dt" sz="half" idx="10"/>
          </p:nvPr>
        </p:nvSpPr>
        <p:spPr/>
        <p:txBody>
          <a:bodyPr/>
          <a:lstStyle/>
          <a:p>
            <a:r>
              <a:rPr lang="en-US"/>
              <a:t>28-Jan-2019</a:t>
            </a:r>
          </a:p>
        </p:txBody>
      </p:sp>
      <p:sp>
        <p:nvSpPr>
          <p:cNvPr id="2" name="Footer Placeholder 1"/>
          <p:cNvSpPr>
            <a:spLocks noGrp="1"/>
          </p:cNvSpPr>
          <p:nvPr>
            <p:ph type="ftr" sz="quarter" idx="11"/>
          </p:nvPr>
        </p:nvSpPr>
        <p:spPr/>
        <p:txBody>
          <a:bodyPr/>
          <a:lstStyle/>
          <a:p>
            <a:r>
              <a:rPr lang="en-US"/>
              <a:t>General Lab Safety</a:t>
            </a:r>
          </a:p>
        </p:txBody>
      </p:sp>
      <p:sp>
        <p:nvSpPr>
          <p:cNvPr id="3" name="Slide Number Placeholder 2"/>
          <p:cNvSpPr>
            <a:spLocks noGrp="1"/>
          </p:cNvSpPr>
          <p:nvPr>
            <p:ph type="sldNum" sz="quarter" idx="12"/>
          </p:nvPr>
        </p:nvSpPr>
        <p:spPr/>
        <p:txBody>
          <a:bodyPr/>
          <a:lstStyle/>
          <a:p>
            <a:fld id="{913914EC-D32E-465B-AB5A-C301A297C11C}" type="slidenum">
              <a:rPr lang="en-US" smtClean="0"/>
              <a:pPr/>
              <a:t>16</a:t>
            </a:fld>
            <a:endParaRPr lang="en-US"/>
          </a:p>
        </p:txBody>
      </p:sp>
      <p:grpSp>
        <p:nvGrpSpPr>
          <p:cNvPr id="8" name="Group 7"/>
          <p:cNvGrpSpPr/>
          <p:nvPr/>
        </p:nvGrpSpPr>
        <p:grpSpPr>
          <a:xfrm>
            <a:off x="323529" y="585259"/>
            <a:ext cx="8668069" cy="2916680"/>
            <a:chOff x="323529" y="158269"/>
            <a:chExt cx="9826897" cy="3655088"/>
          </a:xfrm>
        </p:grpSpPr>
        <p:pic>
          <p:nvPicPr>
            <p:cNvPr id="7170" name="Picture 2" descr="Image result for wear P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260649"/>
              <a:ext cx="2448272" cy="34062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no food in la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69" r="16496"/>
            <a:stretch>
              <a:fillRect/>
            </a:stretch>
          </p:blipFill>
          <p:spPr bwMode="auto">
            <a:xfrm>
              <a:off x="2915816" y="158269"/>
              <a:ext cx="2472110" cy="365508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buddy 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926" y="236476"/>
              <a:ext cx="4762500" cy="348615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Image result for meerkats"/>
          <p:cNvSpPr>
            <a:spLocks noGrp="1" noChangeAspect="1" noChangeArrowheads="1"/>
          </p:cNvSpPr>
          <p:nvPr>
            <p:ph idx="1"/>
          </p:nvPr>
        </p:nvSpPr>
        <p:spPr>
          <a:xfrm>
            <a:off x="228599" y="908720"/>
            <a:ext cx="5282845" cy="5339680"/>
          </a:xfrm>
        </p:spPr>
        <p:txBody>
          <a:bodyPr>
            <a:normAutofit/>
          </a:bodyPr>
          <a:lstStyle/>
          <a:p>
            <a:r>
              <a:rPr lang="en-IN" sz="2400" dirty="0"/>
              <a:t>Follow Buddy System</a:t>
            </a:r>
          </a:p>
          <a:p>
            <a:pPr lvl="1"/>
            <a:r>
              <a:rPr lang="en-IN" sz="2000" dirty="0"/>
              <a:t>Buddy == another person in lab</a:t>
            </a:r>
          </a:p>
          <a:p>
            <a:r>
              <a:rPr lang="en-IN" sz="2400" dirty="0"/>
              <a:t>Always have a buddy </a:t>
            </a:r>
          </a:p>
          <a:p>
            <a:pPr lvl="1"/>
            <a:r>
              <a:rPr lang="en-IN" sz="2000" dirty="0"/>
              <a:t>Especially at night</a:t>
            </a:r>
          </a:p>
          <a:p>
            <a:pPr lvl="1"/>
            <a:r>
              <a:rPr lang="en-IN" sz="2000" dirty="0"/>
              <a:t>Friend with a cell phone is not a “buddy”</a:t>
            </a:r>
          </a:p>
          <a:p>
            <a:pPr lvl="1"/>
            <a:endParaRPr lang="en-IN" sz="2000" dirty="0"/>
          </a:p>
          <a:p>
            <a:r>
              <a:rPr lang="en-IN" sz="2400" dirty="0"/>
              <a:t>Look out for each other</a:t>
            </a:r>
          </a:p>
          <a:p>
            <a:pPr lvl="1"/>
            <a:r>
              <a:rPr lang="en-IN" sz="2000" dirty="0"/>
              <a:t>If you see something unsafe, point it out</a:t>
            </a:r>
          </a:p>
          <a:p>
            <a:pPr lvl="1"/>
            <a:r>
              <a:rPr lang="en-IN" sz="2000" dirty="0"/>
              <a:t>Be professional, don’t take it personally</a:t>
            </a:r>
          </a:p>
          <a:p>
            <a:endParaRPr lang="en-IN" sz="2400" dirty="0"/>
          </a:p>
          <a:p>
            <a:endParaRPr lang="en-IN" sz="2400" dirty="0"/>
          </a:p>
        </p:txBody>
      </p:sp>
      <p:sp>
        <p:nvSpPr>
          <p:cNvPr id="4" name="Date Placeholder 3"/>
          <p:cNvSpPr>
            <a:spLocks noGrp="1"/>
          </p:cNvSpPr>
          <p:nvPr>
            <p:ph type="dt" sz="half" idx="10"/>
          </p:nvPr>
        </p:nvSpPr>
        <p:spPr/>
        <p:txBody>
          <a:bodyPr/>
          <a:lstStyle/>
          <a:p>
            <a:r>
              <a:rPr lang="en-US"/>
              <a:t>28-Jan-2019</a:t>
            </a:r>
          </a:p>
        </p:txBody>
      </p:sp>
      <p:sp>
        <p:nvSpPr>
          <p:cNvPr id="5" name="Footer Placeholder 4"/>
          <p:cNvSpPr>
            <a:spLocks noGrp="1"/>
          </p:cNvSpPr>
          <p:nvPr>
            <p:ph type="ftr" sz="quarter" idx="11"/>
          </p:nvPr>
        </p:nvSpPr>
        <p:spPr/>
        <p:txBody>
          <a:bodyPr/>
          <a:lstStyle/>
          <a:p>
            <a:r>
              <a:rPr lang="en-US"/>
              <a:t>General Lab Safety</a:t>
            </a:r>
          </a:p>
        </p:txBody>
      </p:sp>
      <p:sp>
        <p:nvSpPr>
          <p:cNvPr id="6" name="Slide Number Placeholder 5"/>
          <p:cNvSpPr>
            <a:spLocks noGrp="1"/>
          </p:cNvSpPr>
          <p:nvPr>
            <p:ph type="sldNum" sz="quarter" idx="12"/>
          </p:nvPr>
        </p:nvSpPr>
        <p:spPr/>
        <p:txBody>
          <a:bodyPr/>
          <a:lstStyle/>
          <a:p>
            <a:fld id="{913914EC-D32E-465B-AB5A-C301A297C11C}" type="slidenum">
              <a:rPr lang="en-US" smtClean="0"/>
              <a:pPr/>
              <a:t>17</a:t>
            </a:fld>
            <a:endParaRPr lang="en-US"/>
          </a:p>
        </p:txBody>
      </p:sp>
      <p:sp>
        <p:nvSpPr>
          <p:cNvPr id="7" name="Title 6"/>
          <p:cNvSpPr>
            <a:spLocks noGrp="1"/>
          </p:cNvSpPr>
          <p:nvPr>
            <p:ph type="title"/>
          </p:nvPr>
        </p:nvSpPr>
        <p:spPr/>
        <p:txBody>
          <a:bodyPr/>
          <a:lstStyle/>
          <a:p>
            <a:r>
              <a:rPr lang="en-IN" dirty="0"/>
              <a:t>SWP: Never Work Alone</a:t>
            </a:r>
          </a:p>
        </p:txBody>
      </p:sp>
      <p:pic>
        <p:nvPicPr>
          <p:cNvPr id="8196" name="Picture 4" descr="Image result for 2 meerkats"/>
          <p:cNvPicPr>
            <a:picLocks noChangeAspect="1" noChangeArrowheads="1"/>
          </p:cNvPicPr>
          <p:nvPr/>
        </p:nvPicPr>
        <p:blipFill rotWithShape="1">
          <a:blip r:embed="rId2">
            <a:extLst>
              <a:ext uri="{28A0092B-C50C-407E-A947-70E740481C1C}">
                <a14:useLocalDpi xmlns:a14="http://schemas.microsoft.com/office/drawing/2010/main" val="0"/>
              </a:ext>
            </a:extLst>
          </a:blip>
          <a:srcRect l="9910" t="4692" r="10569" b="11146"/>
          <a:stretch>
            <a:fillRect/>
          </a:stretch>
        </p:blipFill>
        <p:spPr bwMode="auto">
          <a:xfrm>
            <a:off x="5985412" y="2088575"/>
            <a:ext cx="2721494" cy="38164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562970" y="5858557"/>
            <a:ext cx="3566378" cy="400110"/>
          </a:xfrm>
          <a:prstGeom prst="rect">
            <a:avLst/>
          </a:prstGeom>
          <a:noFill/>
        </p:spPr>
        <p:txBody>
          <a:bodyPr wrap="square" rtlCol="0">
            <a:spAutoFit/>
          </a:bodyPr>
          <a:lstStyle/>
          <a:p>
            <a:pPr algn="ctr"/>
            <a:r>
              <a:rPr lang="en-IN" sz="2000" dirty="0">
                <a:latin typeface="+mj-lt"/>
              </a:rPr>
              <a:t>Look out for another</a:t>
            </a:r>
          </a:p>
        </p:txBody>
      </p:sp>
      <p:pic>
        <p:nvPicPr>
          <p:cNvPr id="19" name="Picture 6" descr="Image result for buddy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8428" y="38060"/>
            <a:ext cx="3195462" cy="21160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 Chemical Safety (CS)</a:t>
            </a:r>
          </a:p>
        </p:txBody>
      </p:sp>
      <p:sp>
        <p:nvSpPr>
          <p:cNvPr id="3" name="Text Placeholder 2"/>
          <p:cNvSpPr>
            <a:spLocks noGrp="1"/>
          </p:cNvSpPr>
          <p:nvPr>
            <p:ph type="body" idx="1"/>
          </p:nvPr>
        </p:nvSpPr>
        <p:spPr/>
        <p:txBody>
          <a:bodyPr/>
          <a:lstStyle/>
          <a:p>
            <a:r>
              <a:rPr lang="en-IN" dirty="0"/>
              <a:t>Most common type of hazard and the most preventable one</a:t>
            </a:r>
          </a:p>
        </p:txBody>
      </p:sp>
      <p:sp>
        <p:nvSpPr>
          <p:cNvPr id="4" name="Date Placeholder 3"/>
          <p:cNvSpPr>
            <a:spLocks noGrp="1"/>
          </p:cNvSpPr>
          <p:nvPr>
            <p:ph type="dt" sz="half" idx="10"/>
          </p:nvPr>
        </p:nvSpPr>
        <p:spPr/>
        <p:txBody>
          <a:bodyPr/>
          <a:lstStyle/>
          <a:p>
            <a:r>
              <a:rPr lang="en-US"/>
              <a:t>28-Jan-2019</a:t>
            </a:r>
          </a:p>
        </p:txBody>
      </p:sp>
      <p:sp>
        <p:nvSpPr>
          <p:cNvPr id="5" name="Footer Placeholder 4"/>
          <p:cNvSpPr>
            <a:spLocks noGrp="1"/>
          </p:cNvSpPr>
          <p:nvPr>
            <p:ph type="ftr" sz="quarter" idx="11"/>
          </p:nvPr>
        </p:nvSpPr>
        <p:spPr/>
        <p:txBody>
          <a:bodyPr/>
          <a:lstStyle/>
          <a:p>
            <a:r>
              <a:rPr lang="en-US"/>
              <a:t>General Lab Safety</a:t>
            </a:r>
          </a:p>
        </p:txBody>
      </p:sp>
      <p:sp>
        <p:nvSpPr>
          <p:cNvPr id="6" name="Slide Number Placeholder 5"/>
          <p:cNvSpPr>
            <a:spLocks noGrp="1"/>
          </p:cNvSpPr>
          <p:nvPr>
            <p:ph type="sldNum" sz="quarter" idx="12"/>
          </p:nvPr>
        </p:nvSpPr>
        <p:spPr/>
        <p:txBody>
          <a:bodyPr/>
          <a:lstStyle/>
          <a:p>
            <a:fld id="{913914EC-D32E-465B-AB5A-C301A297C11C}" type="slidenum">
              <a:rPr lang="en-US" smtClean="0"/>
              <a:pPr/>
              <a:t>18</a:t>
            </a:fld>
            <a:endParaRPr lang="en-US"/>
          </a:p>
        </p:txBody>
      </p:sp>
      <p:grpSp>
        <p:nvGrpSpPr>
          <p:cNvPr id="7" name="Group 6"/>
          <p:cNvGrpSpPr/>
          <p:nvPr/>
        </p:nvGrpSpPr>
        <p:grpSpPr>
          <a:xfrm>
            <a:off x="252846" y="840474"/>
            <a:ext cx="8557310" cy="2112888"/>
            <a:chOff x="252846" y="840474"/>
            <a:chExt cx="8557310" cy="2112888"/>
          </a:xfrm>
        </p:grpSpPr>
        <p:pic>
          <p:nvPicPr>
            <p:cNvPr id="27650" name="Picture 2" descr="Image result for chemical safe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840474"/>
              <a:ext cx="2108995" cy="2102969"/>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Image result for chemical safe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846" y="840474"/>
              <a:ext cx="3722924" cy="21128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656" name="Picture 8" descr="Image result for chemical safe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1162" y="844368"/>
              <a:ext cx="2108994" cy="210899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19</a:t>
            </a:fld>
            <a:endParaRPr lang="en-US"/>
          </a:p>
        </p:txBody>
      </p:sp>
      <p:sp>
        <p:nvSpPr>
          <p:cNvPr id="6" name="Title 5"/>
          <p:cNvSpPr>
            <a:spLocks noGrp="1"/>
          </p:cNvSpPr>
          <p:nvPr>
            <p:ph type="title"/>
          </p:nvPr>
        </p:nvSpPr>
        <p:spPr/>
        <p:txBody>
          <a:bodyPr/>
          <a:lstStyle/>
          <a:p>
            <a:r>
              <a:rPr lang="en-IN" dirty="0"/>
              <a:t>CS: Hazard Labels</a:t>
            </a:r>
          </a:p>
        </p:txBody>
      </p:sp>
      <p:pic>
        <p:nvPicPr>
          <p:cNvPr id="10242" name="Picture 2" descr="Image result for check chemical lab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21" y="907331"/>
            <a:ext cx="4176464" cy="530906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hazards communication"/>
          <p:cNvPicPr>
            <a:picLocks noChangeAspect="1" noChangeArrowheads="1"/>
          </p:cNvPicPr>
          <p:nvPr/>
        </p:nvPicPr>
        <p:blipFill rotWithShape="1">
          <a:blip r:embed="rId3">
            <a:extLst>
              <a:ext uri="{28A0092B-C50C-407E-A947-70E740481C1C}">
                <a14:useLocalDpi xmlns:a14="http://schemas.microsoft.com/office/drawing/2010/main" val="0"/>
              </a:ext>
            </a:extLst>
          </a:blip>
          <a:srcRect l="3432" t="2055" r="1245" b="932"/>
          <a:stretch>
            <a:fillRect/>
          </a:stretch>
        </p:blipFill>
        <p:spPr bwMode="auto">
          <a:xfrm>
            <a:off x="5035106" y="955330"/>
            <a:ext cx="3724384" cy="54550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19286" y="585998"/>
            <a:ext cx="3099823" cy="369332"/>
          </a:xfrm>
          <a:prstGeom prst="rect">
            <a:avLst/>
          </a:prstGeom>
          <a:noFill/>
        </p:spPr>
        <p:txBody>
          <a:bodyPr wrap="none" rtlCol="0">
            <a:spAutoFit/>
          </a:bodyPr>
          <a:lstStyle/>
          <a:p>
            <a:pPr algn="ctr"/>
            <a:r>
              <a:rPr lang="en-IN" dirty="0">
                <a:latin typeface="+mj-lt"/>
              </a:rPr>
              <a:t>Know Standard Hazard Symbols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bSafety-672x372.jpg"/>
          <p:cNvPicPr>
            <a:picLocks noChangeAspect="1"/>
          </p:cNvPicPr>
          <p:nvPr/>
        </p:nvPicPr>
        <p:blipFill>
          <a:blip r:embed="rId2" cstate="print"/>
          <a:stretch>
            <a:fillRect/>
          </a:stretch>
        </p:blipFill>
        <p:spPr>
          <a:xfrm>
            <a:off x="1474839" y="3254743"/>
            <a:ext cx="6194322" cy="3429000"/>
          </a:xfrm>
          <a:prstGeom prst="rect">
            <a:avLst/>
          </a:prstGeom>
        </p:spPr>
      </p:pic>
      <p:sp>
        <p:nvSpPr>
          <p:cNvPr id="6" name="Content Placeholder 5"/>
          <p:cNvSpPr>
            <a:spLocks noGrp="1"/>
          </p:cNvSpPr>
          <p:nvPr>
            <p:ph idx="1"/>
          </p:nvPr>
        </p:nvSpPr>
        <p:spPr/>
        <p:txBody>
          <a:bodyPr>
            <a:normAutofit/>
          </a:bodyPr>
          <a:lstStyle/>
          <a:p>
            <a:pPr marL="0" indent="0">
              <a:buNone/>
            </a:pPr>
            <a:r>
              <a:rPr lang="en-US" sz="3200" dirty="0">
                <a:solidFill>
                  <a:srgbClr val="FF0000"/>
                </a:solidFill>
              </a:rPr>
              <a:t>R</a:t>
            </a:r>
            <a:r>
              <a:rPr lang="en-US" sz="3200" dirty="0"/>
              <a:t>ecognize the hazards </a:t>
            </a:r>
          </a:p>
          <a:p>
            <a:pPr marL="0" indent="0">
              <a:buNone/>
            </a:pPr>
            <a:r>
              <a:rPr lang="en-US" sz="3200" dirty="0">
                <a:solidFill>
                  <a:srgbClr val="FF0000"/>
                </a:solidFill>
              </a:rPr>
              <a:t>A</a:t>
            </a:r>
            <a:r>
              <a:rPr lang="en-US" sz="3200" dirty="0"/>
              <a:t>ssess the risks of the hazards </a:t>
            </a:r>
          </a:p>
          <a:p>
            <a:pPr marL="0" indent="0">
              <a:buNone/>
            </a:pPr>
            <a:r>
              <a:rPr lang="en-US" sz="3200" dirty="0">
                <a:solidFill>
                  <a:srgbClr val="FF0000"/>
                </a:solidFill>
              </a:rPr>
              <a:t>M</a:t>
            </a:r>
            <a:r>
              <a:rPr lang="en-US" sz="3200" dirty="0"/>
              <a:t>inimize the risks of the hazards </a:t>
            </a:r>
          </a:p>
          <a:p>
            <a:pPr marL="0" indent="0">
              <a:buNone/>
            </a:pPr>
            <a:r>
              <a:rPr lang="en-US" sz="3200" dirty="0">
                <a:solidFill>
                  <a:srgbClr val="FF0000"/>
                </a:solidFill>
              </a:rPr>
              <a:t>P</a:t>
            </a:r>
            <a:r>
              <a:rPr lang="en-US" sz="3200" dirty="0"/>
              <a:t>repare for emergencies from uncontrolled hazards</a:t>
            </a:r>
          </a:p>
          <a:p>
            <a:pPr marL="0" indent="0">
              <a:buNone/>
            </a:pPr>
            <a:endParaRPr lang="en-IN" sz="3200" dirty="0"/>
          </a:p>
        </p:txBody>
      </p:sp>
      <p:sp>
        <p:nvSpPr>
          <p:cNvPr id="5" name="Title 4"/>
          <p:cNvSpPr>
            <a:spLocks noGrp="1"/>
          </p:cNvSpPr>
          <p:nvPr>
            <p:ph type="title"/>
          </p:nvPr>
        </p:nvSpPr>
        <p:spPr/>
        <p:txBody>
          <a:bodyPr/>
          <a:lstStyle/>
          <a:p>
            <a:r>
              <a:rPr lang="en-IN" dirty="0" smtClean="0"/>
              <a:t>Objectives</a:t>
            </a:r>
            <a:endParaRPr lang="en-IN" dirty="0"/>
          </a:p>
        </p:txBody>
      </p:sp>
      <p:sp>
        <p:nvSpPr>
          <p:cNvPr id="9" name="Footer Placeholder 8"/>
          <p:cNvSpPr>
            <a:spLocks noGrp="1"/>
          </p:cNvSpPr>
          <p:nvPr>
            <p:ph type="ftr" sz="quarter" idx="11"/>
          </p:nvPr>
        </p:nvSpPr>
        <p:spPr/>
        <p:txBody>
          <a:bodyPr/>
          <a:lstStyle/>
          <a:p>
            <a:r>
              <a:rPr lang="en-US"/>
              <a:t>General Lab Safety</a:t>
            </a:r>
          </a:p>
        </p:txBody>
      </p:sp>
      <p:sp>
        <p:nvSpPr>
          <p:cNvPr id="10" name="Slide Number Placeholder 9"/>
          <p:cNvSpPr>
            <a:spLocks noGrp="1"/>
          </p:cNvSpPr>
          <p:nvPr>
            <p:ph type="sldNum" sz="quarter" idx="12"/>
          </p:nvPr>
        </p:nvSpPr>
        <p:spPr/>
        <p:txBody>
          <a:bodyPr/>
          <a:lstStyle/>
          <a:p>
            <a:fld id="{913914EC-D32E-465B-AB5A-C301A297C11C}" type="slidenum">
              <a:rPr lang="en-US" smtClean="0"/>
              <a:pPr/>
              <a:t>2</a:t>
            </a:fld>
            <a:endParaRPr lang="en-US"/>
          </a:p>
        </p:txBody>
      </p:sp>
      <p:sp>
        <p:nvSpPr>
          <p:cNvPr id="11" name="Date Placeholder 10"/>
          <p:cNvSpPr>
            <a:spLocks noGrp="1"/>
          </p:cNvSpPr>
          <p:nvPr>
            <p:ph type="dt" sz="half" idx="10"/>
          </p:nvPr>
        </p:nvSpPr>
        <p:spPr/>
        <p:txBody>
          <a:bodyPr/>
          <a:lstStyle/>
          <a:p>
            <a:r>
              <a:rPr lang="en-US"/>
              <a:t>28-Jan-2019</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General Lab Safety</a:t>
            </a:r>
          </a:p>
        </p:txBody>
      </p:sp>
      <p:sp>
        <p:nvSpPr>
          <p:cNvPr id="3" name="Slide Number Placeholder 2"/>
          <p:cNvSpPr>
            <a:spLocks noGrp="1"/>
          </p:cNvSpPr>
          <p:nvPr>
            <p:ph type="sldNum" sz="quarter" idx="12"/>
          </p:nvPr>
        </p:nvSpPr>
        <p:spPr/>
        <p:txBody>
          <a:bodyPr/>
          <a:lstStyle/>
          <a:p>
            <a:fld id="{913914EC-D32E-465B-AB5A-C301A297C11C}" type="slidenum">
              <a:rPr lang="en-US" smtClean="0"/>
              <a:pPr/>
              <a:t>20</a:t>
            </a:fld>
            <a:endParaRPr lang="en-US"/>
          </a:p>
        </p:txBody>
      </p:sp>
      <p:sp>
        <p:nvSpPr>
          <p:cNvPr id="4" name="Date Placeholder 3"/>
          <p:cNvSpPr>
            <a:spLocks noGrp="1"/>
          </p:cNvSpPr>
          <p:nvPr>
            <p:ph type="dt" sz="half" idx="10"/>
          </p:nvPr>
        </p:nvSpPr>
        <p:spPr/>
        <p:txBody>
          <a:bodyPr/>
          <a:lstStyle/>
          <a:p>
            <a:r>
              <a:rPr lang="en-US"/>
              <a:t>28-Jan-2019</a:t>
            </a:r>
          </a:p>
        </p:txBody>
      </p:sp>
      <p:sp>
        <p:nvSpPr>
          <p:cNvPr id="5" name="Title 4"/>
          <p:cNvSpPr>
            <a:spLocks noGrp="1"/>
          </p:cNvSpPr>
          <p:nvPr>
            <p:ph type="title"/>
          </p:nvPr>
        </p:nvSpPr>
        <p:spPr/>
        <p:txBody>
          <a:bodyPr/>
          <a:lstStyle/>
          <a:p>
            <a:r>
              <a:rPr lang="en-IN" dirty="0"/>
              <a:t>SWP: Material Safety Datasheet (MSDS)</a:t>
            </a:r>
          </a:p>
        </p:txBody>
      </p:sp>
      <p:pic>
        <p:nvPicPr>
          <p:cNvPr id="17410" name="Picture 2" descr="Image result for read ms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114" y="790419"/>
            <a:ext cx="5594484" cy="559448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05" y="980728"/>
            <a:ext cx="2924074" cy="209660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52601" y="3077330"/>
            <a:ext cx="2558682" cy="3256673"/>
            <a:chOff x="452601" y="3077330"/>
            <a:chExt cx="2558682" cy="3256673"/>
          </a:xfrm>
        </p:grpSpPr>
        <p:pic>
          <p:nvPicPr>
            <p:cNvPr id="17414"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01" y="3077330"/>
              <a:ext cx="2558682" cy="28982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7526" y="5964671"/>
              <a:ext cx="2483757" cy="369332"/>
            </a:xfrm>
            <a:prstGeom prst="rect">
              <a:avLst/>
            </a:prstGeom>
            <a:noFill/>
          </p:spPr>
          <p:txBody>
            <a:bodyPr wrap="none" rtlCol="0">
              <a:spAutoFit/>
            </a:bodyPr>
            <a:lstStyle/>
            <a:p>
              <a:r>
                <a:rPr lang="en-IN" dirty="0">
                  <a:latin typeface="+mj-lt"/>
                </a:rPr>
                <a:t>Maintain hardcopy in lab</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f1.JPG"/>
          <p:cNvPicPr>
            <a:picLocks noChangeAspect="1"/>
          </p:cNvPicPr>
          <p:nvPr/>
        </p:nvPicPr>
        <p:blipFill>
          <a:blip r:embed="rId2" cstate="print"/>
          <a:stretch>
            <a:fillRect/>
          </a:stretch>
        </p:blipFill>
        <p:spPr>
          <a:xfrm>
            <a:off x="0" y="116632"/>
            <a:ext cx="9144000" cy="6514055"/>
          </a:xfrm>
          <a:prstGeom prst="rect">
            <a:avLst/>
          </a:prstGeom>
        </p:spPr>
      </p:pic>
      <p:sp>
        <p:nvSpPr>
          <p:cNvPr id="3" name="Footer Placeholder 2"/>
          <p:cNvSpPr>
            <a:spLocks noGrp="1"/>
          </p:cNvSpPr>
          <p:nvPr>
            <p:ph type="ftr" sz="quarter" idx="11"/>
          </p:nvPr>
        </p:nvSpPr>
        <p:spPr/>
        <p:txBody>
          <a:bodyPr/>
          <a:lstStyle/>
          <a:p>
            <a:r>
              <a:rPr lang="en-US"/>
              <a:t>General Lab Safety</a:t>
            </a:r>
          </a:p>
        </p:txBody>
      </p:sp>
      <p:sp>
        <p:nvSpPr>
          <p:cNvPr id="4" name="Slide Number Placeholder 3"/>
          <p:cNvSpPr>
            <a:spLocks noGrp="1"/>
          </p:cNvSpPr>
          <p:nvPr>
            <p:ph type="sldNum" sz="quarter" idx="12"/>
          </p:nvPr>
        </p:nvSpPr>
        <p:spPr/>
        <p:txBody>
          <a:bodyPr/>
          <a:lstStyle/>
          <a:p>
            <a:fld id="{913914EC-D32E-465B-AB5A-C301A297C11C}" type="slidenum">
              <a:rPr lang="en-US" smtClean="0"/>
              <a:pPr/>
              <a:t>21</a:t>
            </a:fld>
            <a:endParaRPr lang="en-US"/>
          </a:p>
        </p:txBody>
      </p:sp>
      <p:sp>
        <p:nvSpPr>
          <p:cNvPr id="5" name="Date Placeholder 4"/>
          <p:cNvSpPr>
            <a:spLocks noGrp="1"/>
          </p:cNvSpPr>
          <p:nvPr>
            <p:ph type="dt" sz="half" idx="10"/>
          </p:nvPr>
        </p:nvSpPr>
        <p:spPr/>
        <p:txBody>
          <a:bodyPr/>
          <a:lstStyle/>
          <a:p>
            <a:r>
              <a:rPr lang="en-US"/>
              <a:t>28-Jan-2019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f2.JPG"/>
          <p:cNvPicPr>
            <a:picLocks noChangeAspect="1"/>
          </p:cNvPicPr>
          <p:nvPr/>
        </p:nvPicPr>
        <p:blipFill>
          <a:blip r:embed="rId2" cstate="print"/>
          <a:stretch>
            <a:fillRect/>
          </a:stretch>
        </p:blipFill>
        <p:spPr>
          <a:xfrm>
            <a:off x="0" y="0"/>
            <a:ext cx="9144000" cy="2917152"/>
          </a:xfrm>
          <a:prstGeom prst="rect">
            <a:avLst/>
          </a:prstGeom>
        </p:spPr>
      </p:pic>
      <p:pic>
        <p:nvPicPr>
          <p:cNvPr id="3" name="Picture 2" descr="hf3.JPG"/>
          <p:cNvPicPr>
            <a:picLocks noChangeAspect="1"/>
          </p:cNvPicPr>
          <p:nvPr/>
        </p:nvPicPr>
        <p:blipFill>
          <a:blip r:embed="rId3" cstate="print"/>
          <a:stretch>
            <a:fillRect/>
          </a:stretch>
        </p:blipFill>
        <p:spPr>
          <a:xfrm>
            <a:off x="0" y="2708920"/>
            <a:ext cx="9144000" cy="4044163"/>
          </a:xfrm>
          <a:prstGeom prst="rect">
            <a:avLst/>
          </a:prstGeom>
        </p:spPr>
      </p:pic>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22</a:t>
            </a:fld>
            <a:endParaRPr lang="en-US"/>
          </a:p>
        </p:txBody>
      </p:sp>
      <p:sp>
        <p:nvSpPr>
          <p:cNvPr id="6" name="Date Placeholder 5"/>
          <p:cNvSpPr>
            <a:spLocks noGrp="1"/>
          </p:cNvSpPr>
          <p:nvPr>
            <p:ph type="dt" sz="half" idx="10"/>
          </p:nvPr>
        </p:nvSpPr>
        <p:spPr/>
        <p:txBody>
          <a:bodyPr/>
          <a:lstStyle/>
          <a:p>
            <a:r>
              <a:rPr lang="en-US"/>
              <a:t>28-Jan-2019</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f4.JPG"/>
          <p:cNvPicPr>
            <a:picLocks noChangeAspect="1"/>
          </p:cNvPicPr>
          <p:nvPr/>
        </p:nvPicPr>
        <p:blipFill>
          <a:blip r:embed="rId2" cstate="print"/>
          <a:stretch>
            <a:fillRect/>
          </a:stretch>
        </p:blipFill>
        <p:spPr>
          <a:xfrm>
            <a:off x="0" y="0"/>
            <a:ext cx="9144000" cy="1755772"/>
          </a:xfrm>
          <a:prstGeom prst="rect">
            <a:avLst/>
          </a:prstGeom>
        </p:spPr>
      </p:pic>
      <p:pic>
        <p:nvPicPr>
          <p:cNvPr id="3" name="Picture 2" descr="hf5.JPG"/>
          <p:cNvPicPr>
            <a:picLocks noChangeAspect="1"/>
          </p:cNvPicPr>
          <p:nvPr/>
        </p:nvPicPr>
        <p:blipFill>
          <a:blip r:embed="rId3" cstate="print"/>
          <a:stretch>
            <a:fillRect/>
          </a:stretch>
        </p:blipFill>
        <p:spPr>
          <a:xfrm>
            <a:off x="0" y="1124744"/>
            <a:ext cx="9144000" cy="2494520"/>
          </a:xfrm>
          <a:prstGeom prst="rect">
            <a:avLst/>
          </a:prstGeom>
        </p:spPr>
      </p:pic>
      <p:pic>
        <p:nvPicPr>
          <p:cNvPr id="4" name="Picture 3" descr="hf6.JPG"/>
          <p:cNvPicPr>
            <a:picLocks noChangeAspect="1"/>
          </p:cNvPicPr>
          <p:nvPr/>
        </p:nvPicPr>
        <p:blipFill>
          <a:blip r:embed="rId4" cstate="print"/>
          <a:stretch>
            <a:fillRect/>
          </a:stretch>
        </p:blipFill>
        <p:spPr>
          <a:xfrm>
            <a:off x="0" y="2708920"/>
            <a:ext cx="9144000" cy="5017477"/>
          </a:xfrm>
          <a:prstGeom prst="rect">
            <a:avLst/>
          </a:prstGeom>
        </p:spPr>
      </p:pic>
      <p:sp>
        <p:nvSpPr>
          <p:cNvPr id="5" name="Footer Placeholder 4"/>
          <p:cNvSpPr>
            <a:spLocks noGrp="1"/>
          </p:cNvSpPr>
          <p:nvPr>
            <p:ph type="ftr" sz="quarter" idx="11"/>
          </p:nvPr>
        </p:nvSpPr>
        <p:spPr/>
        <p:txBody>
          <a:bodyPr/>
          <a:lstStyle/>
          <a:p>
            <a:r>
              <a:rPr lang="en-US"/>
              <a:t>General Lab Safety</a:t>
            </a:r>
          </a:p>
        </p:txBody>
      </p:sp>
      <p:sp>
        <p:nvSpPr>
          <p:cNvPr id="6" name="Slide Number Placeholder 5"/>
          <p:cNvSpPr>
            <a:spLocks noGrp="1"/>
          </p:cNvSpPr>
          <p:nvPr>
            <p:ph type="sldNum" sz="quarter" idx="12"/>
          </p:nvPr>
        </p:nvSpPr>
        <p:spPr/>
        <p:txBody>
          <a:bodyPr/>
          <a:lstStyle/>
          <a:p>
            <a:fld id="{913914EC-D32E-465B-AB5A-C301A297C11C}" type="slidenum">
              <a:rPr lang="en-US" smtClean="0"/>
              <a:pPr/>
              <a:t>23</a:t>
            </a:fld>
            <a:endParaRPr lang="en-US"/>
          </a:p>
        </p:txBody>
      </p:sp>
      <p:sp>
        <p:nvSpPr>
          <p:cNvPr id="7" name="Date Placeholder 6"/>
          <p:cNvSpPr>
            <a:spLocks noGrp="1"/>
          </p:cNvSpPr>
          <p:nvPr>
            <p:ph type="dt" sz="half" idx="10"/>
          </p:nvPr>
        </p:nvSpPr>
        <p:spPr/>
        <p:txBody>
          <a:bodyPr/>
          <a:lstStyle/>
          <a:p>
            <a:r>
              <a:rPr lang="en-US"/>
              <a:t>28-Jan-2019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f7.JPG"/>
          <p:cNvPicPr>
            <a:picLocks noChangeAspect="1"/>
          </p:cNvPicPr>
          <p:nvPr/>
        </p:nvPicPr>
        <p:blipFill>
          <a:blip r:embed="rId2" cstate="print"/>
          <a:stretch>
            <a:fillRect/>
          </a:stretch>
        </p:blipFill>
        <p:spPr>
          <a:xfrm>
            <a:off x="0" y="0"/>
            <a:ext cx="9144000" cy="2924944"/>
          </a:xfrm>
          <a:prstGeom prst="rect">
            <a:avLst/>
          </a:prstGeom>
        </p:spPr>
      </p:pic>
      <p:pic>
        <p:nvPicPr>
          <p:cNvPr id="3" name="Picture 2" descr="hf8.JPG"/>
          <p:cNvPicPr>
            <a:picLocks noChangeAspect="1"/>
          </p:cNvPicPr>
          <p:nvPr/>
        </p:nvPicPr>
        <p:blipFill>
          <a:blip r:embed="rId3" cstate="print"/>
          <a:stretch>
            <a:fillRect/>
          </a:stretch>
        </p:blipFill>
        <p:spPr>
          <a:xfrm>
            <a:off x="0" y="2276872"/>
            <a:ext cx="9144000" cy="4375230"/>
          </a:xfrm>
          <a:prstGeom prst="rect">
            <a:avLst/>
          </a:prstGeom>
        </p:spPr>
      </p:pic>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24</a:t>
            </a:fld>
            <a:endParaRPr lang="en-US"/>
          </a:p>
        </p:txBody>
      </p:sp>
      <p:sp>
        <p:nvSpPr>
          <p:cNvPr id="6" name="Date Placeholder 5"/>
          <p:cNvSpPr>
            <a:spLocks noGrp="1"/>
          </p:cNvSpPr>
          <p:nvPr>
            <p:ph type="dt" sz="half" idx="10"/>
          </p:nvPr>
        </p:nvSpPr>
        <p:spPr/>
        <p:txBody>
          <a:bodyPr/>
          <a:lstStyle/>
          <a:p>
            <a:r>
              <a:rPr lang="en-US"/>
              <a:t>28-Jan-2019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f9.JPG"/>
          <p:cNvPicPr>
            <a:picLocks noChangeAspect="1"/>
          </p:cNvPicPr>
          <p:nvPr/>
        </p:nvPicPr>
        <p:blipFill>
          <a:blip r:embed="rId2" cstate="print"/>
          <a:stretch>
            <a:fillRect/>
          </a:stretch>
        </p:blipFill>
        <p:spPr>
          <a:xfrm>
            <a:off x="0" y="-171400"/>
            <a:ext cx="9144000" cy="3313723"/>
          </a:xfrm>
          <a:prstGeom prst="rect">
            <a:avLst/>
          </a:prstGeom>
        </p:spPr>
      </p:pic>
      <p:pic>
        <p:nvPicPr>
          <p:cNvPr id="5" name="Picture 4" descr="hf10.JPG"/>
          <p:cNvPicPr>
            <a:picLocks noChangeAspect="1"/>
          </p:cNvPicPr>
          <p:nvPr/>
        </p:nvPicPr>
        <p:blipFill>
          <a:blip r:embed="rId3" cstate="print"/>
          <a:stretch>
            <a:fillRect/>
          </a:stretch>
        </p:blipFill>
        <p:spPr>
          <a:xfrm>
            <a:off x="0" y="2276872"/>
            <a:ext cx="9144000" cy="4359797"/>
          </a:xfrm>
          <a:prstGeom prst="rect">
            <a:avLst/>
          </a:prstGeom>
        </p:spPr>
      </p:pic>
      <p:sp>
        <p:nvSpPr>
          <p:cNvPr id="3" name="Footer Placeholder 2"/>
          <p:cNvSpPr>
            <a:spLocks noGrp="1"/>
          </p:cNvSpPr>
          <p:nvPr>
            <p:ph type="ftr" sz="quarter" idx="11"/>
          </p:nvPr>
        </p:nvSpPr>
        <p:spPr/>
        <p:txBody>
          <a:bodyPr/>
          <a:lstStyle/>
          <a:p>
            <a:r>
              <a:rPr lang="en-US"/>
              <a:t>General Lab Safety</a:t>
            </a:r>
          </a:p>
        </p:txBody>
      </p:sp>
      <p:sp>
        <p:nvSpPr>
          <p:cNvPr id="4" name="Slide Number Placeholder 3"/>
          <p:cNvSpPr>
            <a:spLocks noGrp="1"/>
          </p:cNvSpPr>
          <p:nvPr>
            <p:ph type="sldNum" sz="quarter" idx="12"/>
          </p:nvPr>
        </p:nvSpPr>
        <p:spPr/>
        <p:txBody>
          <a:bodyPr/>
          <a:lstStyle/>
          <a:p>
            <a:fld id="{913914EC-D32E-465B-AB5A-C301A297C11C}" type="slidenum">
              <a:rPr lang="en-US" smtClean="0"/>
              <a:pPr/>
              <a:t>25</a:t>
            </a:fld>
            <a:endParaRPr lang="en-US"/>
          </a:p>
        </p:txBody>
      </p:sp>
      <p:sp>
        <p:nvSpPr>
          <p:cNvPr id="6" name="Date Placeholder 5"/>
          <p:cNvSpPr>
            <a:spLocks noGrp="1"/>
          </p:cNvSpPr>
          <p:nvPr>
            <p:ph type="dt" sz="half" idx="10"/>
          </p:nvPr>
        </p:nvSpPr>
        <p:spPr/>
        <p:txBody>
          <a:bodyPr/>
          <a:lstStyle/>
          <a:p>
            <a:r>
              <a:rPr lang="en-US"/>
              <a:t>28-Jan-2019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f11.JPG"/>
          <p:cNvPicPr>
            <a:picLocks noChangeAspect="1"/>
          </p:cNvPicPr>
          <p:nvPr/>
        </p:nvPicPr>
        <p:blipFill>
          <a:blip r:embed="rId2" cstate="print"/>
          <a:stretch>
            <a:fillRect/>
          </a:stretch>
        </p:blipFill>
        <p:spPr>
          <a:xfrm>
            <a:off x="0" y="0"/>
            <a:ext cx="9144000" cy="2276155"/>
          </a:xfrm>
          <a:prstGeom prst="rect">
            <a:avLst/>
          </a:prstGeom>
        </p:spPr>
      </p:pic>
      <p:pic>
        <p:nvPicPr>
          <p:cNvPr id="3" name="Picture 2" descr="hf12.JPG"/>
          <p:cNvPicPr>
            <a:picLocks noChangeAspect="1"/>
          </p:cNvPicPr>
          <p:nvPr/>
        </p:nvPicPr>
        <p:blipFill>
          <a:blip r:embed="rId3" cstate="print"/>
          <a:stretch>
            <a:fillRect/>
          </a:stretch>
        </p:blipFill>
        <p:spPr>
          <a:xfrm>
            <a:off x="0" y="2636912"/>
            <a:ext cx="9144000" cy="3053166"/>
          </a:xfrm>
          <a:prstGeom prst="rect">
            <a:avLst/>
          </a:prstGeom>
        </p:spPr>
      </p:pic>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26</a:t>
            </a:fld>
            <a:endParaRPr lang="en-US"/>
          </a:p>
        </p:txBody>
      </p:sp>
      <p:sp>
        <p:nvSpPr>
          <p:cNvPr id="6" name="Date Placeholder 5"/>
          <p:cNvSpPr>
            <a:spLocks noGrp="1"/>
          </p:cNvSpPr>
          <p:nvPr>
            <p:ph type="dt" sz="half" idx="10"/>
          </p:nvPr>
        </p:nvSpPr>
        <p:spPr/>
        <p:txBody>
          <a:bodyPr/>
          <a:lstStyle/>
          <a:p>
            <a:r>
              <a:rPr lang="en-US"/>
              <a:t>28-Jan-2019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28-Jul-2018</a:t>
            </a:r>
            <a:endParaRPr lang="en-IN"/>
          </a:p>
        </p:txBody>
      </p:sp>
      <p:sp>
        <p:nvSpPr>
          <p:cNvPr id="5" name="Footer Placeholder 4"/>
          <p:cNvSpPr>
            <a:spLocks noGrp="1"/>
          </p:cNvSpPr>
          <p:nvPr>
            <p:ph type="ftr" sz="quarter" idx="11"/>
          </p:nvPr>
        </p:nvSpPr>
        <p:spPr/>
        <p:txBody>
          <a:bodyPr/>
          <a:lstStyle/>
          <a:p>
            <a:r>
              <a:rPr lang="en-US"/>
              <a:t>INAE-DST Consultive Meeting On Lab Safety</a:t>
            </a:r>
            <a:endParaRPr lang="en-IN"/>
          </a:p>
        </p:txBody>
      </p:sp>
      <p:sp>
        <p:nvSpPr>
          <p:cNvPr id="6" name="Slide Number Placeholder 5"/>
          <p:cNvSpPr>
            <a:spLocks noGrp="1"/>
          </p:cNvSpPr>
          <p:nvPr>
            <p:ph type="sldNum" sz="quarter" idx="12"/>
          </p:nvPr>
        </p:nvSpPr>
        <p:spPr/>
        <p:txBody>
          <a:bodyPr/>
          <a:lstStyle/>
          <a:p>
            <a:fld id="{59410D81-8996-48E6-B4FB-BE03C65D0DDF}" type="slidenum">
              <a:rPr lang="en-IN" smtClean="0"/>
              <a:pPr/>
              <a:t>27</a:t>
            </a:fld>
            <a:endParaRPr lang="en-IN"/>
          </a:p>
        </p:txBody>
      </p:sp>
      <p:sp>
        <p:nvSpPr>
          <p:cNvPr id="2" name="Title 1"/>
          <p:cNvSpPr>
            <a:spLocks noGrp="1"/>
          </p:cNvSpPr>
          <p:nvPr>
            <p:ph type="title"/>
          </p:nvPr>
        </p:nvSpPr>
        <p:spPr/>
        <p:txBody>
          <a:bodyPr/>
          <a:lstStyle/>
          <a:p>
            <a:r>
              <a:rPr lang="en-IN" dirty="0"/>
              <a:t>CS: Chemicals Handling</a:t>
            </a:r>
          </a:p>
        </p:txBody>
      </p:sp>
      <p:pic>
        <p:nvPicPr>
          <p:cNvPr id="4098" name="Picture 2" descr="Image result for chemical hood"/>
          <p:cNvPicPr>
            <a:picLocks noChangeAspect="1" noChangeArrowheads="1"/>
          </p:cNvPicPr>
          <p:nvPr/>
        </p:nvPicPr>
        <p:blipFill rotWithShape="1">
          <a:blip r:embed="rId2">
            <a:extLst>
              <a:ext uri="{28A0092B-C50C-407E-A947-70E740481C1C}">
                <a14:useLocalDpi xmlns:a14="http://schemas.microsoft.com/office/drawing/2010/main" val="0"/>
              </a:ext>
            </a:extLst>
          </a:blip>
          <a:srcRect l="22785" t="9177" r="22784" b="13713"/>
          <a:stretch>
            <a:fillRect/>
          </a:stretch>
        </p:blipFill>
        <p:spPr bwMode="auto">
          <a:xfrm>
            <a:off x="459863" y="994514"/>
            <a:ext cx="2530001" cy="35841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fume hood safet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927121"/>
            <a:ext cx="4631732" cy="37032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828838" y="4578682"/>
            <a:ext cx="1510798" cy="307777"/>
          </a:xfrm>
          <a:prstGeom prst="rect">
            <a:avLst/>
          </a:prstGeom>
          <a:noFill/>
        </p:spPr>
        <p:txBody>
          <a:bodyPr wrap="none" rtlCol="0">
            <a:spAutoFit/>
          </a:bodyPr>
          <a:lstStyle/>
          <a:p>
            <a:r>
              <a:rPr lang="en-IN" sz="1400" dirty="0"/>
              <a:t>www.tarleton.edu</a:t>
            </a:r>
            <a:endParaRPr lang="en-IN" sz="1200" dirty="0">
              <a:latin typeface="+mj-lt"/>
            </a:endParaRPr>
          </a:p>
        </p:txBody>
      </p:sp>
      <p:sp>
        <p:nvSpPr>
          <p:cNvPr id="19" name="TextBox 18"/>
          <p:cNvSpPr txBox="1"/>
          <p:nvPr/>
        </p:nvSpPr>
        <p:spPr>
          <a:xfrm>
            <a:off x="4966062" y="5149238"/>
            <a:ext cx="2880320" cy="830997"/>
          </a:xfrm>
          <a:prstGeom prst="rect">
            <a:avLst/>
          </a:prstGeom>
          <a:noFill/>
          <a:ln>
            <a:solidFill>
              <a:schemeClr val="tx2"/>
            </a:solidFill>
          </a:ln>
        </p:spPr>
        <p:txBody>
          <a:bodyPr wrap="square" rtlCol="0">
            <a:spAutoFit/>
          </a:bodyPr>
          <a:lstStyle/>
          <a:p>
            <a:pPr algn="ctr"/>
            <a:r>
              <a:rPr lang="en-IN" sz="2400" dirty="0">
                <a:latin typeface="+mj-lt"/>
              </a:rPr>
              <a:t>Keep the sash as low as possible</a:t>
            </a:r>
          </a:p>
        </p:txBody>
      </p:sp>
      <p:sp>
        <p:nvSpPr>
          <p:cNvPr id="20" name="TextBox 19"/>
          <p:cNvSpPr txBox="1"/>
          <p:nvPr/>
        </p:nvSpPr>
        <p:spPr>
          <a:xfrm>
            <a:off x="459863" y="4805913"/>
            <a:ext cx="2263323" cy="1200329"/>
          </a:xfrm>
          <a:prstGeom prst="rect">
            <a:avLst/>
          </a:prstGeom>
          <a:noFill/>
          <a:ln>
            <a:solidFill>
              <a:schemeClr val="tx2"/>
            </a:solidFill>
          </a:ln>
        </p:spPr>
        <p:txBody>
          <a:bodyPr wrap="square" rtlCol="0">
            <a:spAutoFit/>
          </a:bodyPr>
          <a:lstStyle/>
          <a:p>
            <a:pPr algn="ctr"/>
            <a:r>
              <a:rPr lang="en-IN" sz="2400" dirty="0">
                <a:latin typeface="+mj-lt"/>
              </a:rPr>
              <a:t>All chemical processing in fume hoods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28</a:t>
            </a:fld>
            <a:endParaRPr lang="en-US"/>
          </a:p>
        </p:txBody>
      </p:sp>
      <p:sp>
        <p:nvSpPr>
          <p:cNvPr id="6" name="Title 5"/>
          <p:cNvSpPr>
            <a:spLocks noGrp="1"/>
          </p:cNvSpPr>
          <p:nvPr>
            <p:ph type="title"/>
          </p:nvPr>
        </p:nvSpPr>
        <p:spPr/>
        <p:txBody>
          <a:bodyPr/>
          <a:lstStyle/>
          <a:p>
            <a:r>
              <a:rPr lang="en-IN" dirty="0"/>
              <a:t>CS: Fume Hoods</a:t>
            </a:r>
          </a:p>
        </p:txBody>
      </p:sp>
      <p:pic>
        <p:nvPicPr>
          <p:cNvPr id="11268" name="Picture 4" descr="Image result for fume hood safe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3811" y="1730945"/>
            <a:ext cx="3967868" cy="33961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4116" y="5633815"/>
            <a:ext cx="3757440" cy="461665"/>
          </a:xfrm>
          <a:prstGeom prst="rect">
            <a:avLst/>
          </a:prstGeom>
          <a:noFill/>
        </p:spPr>
        <p:txBody>
          <a:bodyPr wrap="none" rtlCol="0">
            <a:spAutoFit/>
          </a:bodyPr>
          <a:lstStyle/>
          <a:p>
            <a:pPr algn="ctr"/>
            <a:r>
              <a:rPr lang="en-IN" sz="2400" dirty="0">
                <a:latin typeface="+mj-lt"/>
              </a:rPr>
              <a:t>Don’t put face or head inside</a:t>
            </a:r>
          </a:p>
        </p:txBody>
      </p:sp>
      <p:sp>
        <p:nvSpPr>
          <p:cNvPr id="10" name="TextBox 9"/>
          <p:cNvSpPr txBox="1"/>
          <p:nvPr/>
        </p:nvSpPr>
        <p:spPr>
          <a:xfrm>
            <a:off x="5504104" y="5616153"/>
            <a:ext cx="3001014" cy="461665"/>
          </a:xfrm>
          <a:prstGeom prst="rect">
            <a:avLst/>
          </a:prstGeom>
          <a:noFill/>
        </p:spPr>
        <p:txBody>
          <a:bodyPr wrap="none" rtlCol="0">
            <a:spAutoFit/>
          </a:bodyPr>
          <a:lstStyle/>
          <a:p>
            <a:pPr algn="ctr"/>
            <a:r>
              <a:rPr lang="en-IN" sz="2400" dirty="0">
                <a:latin typeface="+mj-lt"/>
              </a:rPr>
              <a:t>Hood is not for storage</a:t>
            </a:r>
          </a:p>
        </p:txBody>
      </p:sp>
      <p:cxnSp>
        <p:nvCxnSpPr>
          <p:cNvPr id="9" name="Straight Connector 8"/>
          <p:cNvCxnSpPr/>
          <p:nvPr/>
        </p:nvCxnSpPr>
        <p:spPr>
          <a:xfrm>
            <a:off x="4600302" y="1042135"/>
            <a:ext cx="0" cy="5053345"/>
          </a:xfrm>
          <a:prstGeom prst="line">
            <a:avLst/>
          </a:prstGeom>
        </p:spPr>
        <p:style>
          <a:lnRef idx="1">
            <a:schemeClr val="accent1"/>
          </a:lnRef>
          <a:fillRef idx="0">
            <a:schemeClr val="accent1"/>
          </a:fillRef>
          <a:effectRef idx="0">
            <a:schemeClr val="accent1"/>
          </a:effectRef>
          <a:fontRef idx="minor">
            <a:schemeClr val="tx1"/>
          </a:fontRef>
        </p:style>
      </p:cxnSp>
      <p:pic>
        <p:nvPicPr>
          <p:cNvPr id="11270" name="Picture 6" descr="Image result for fume hood don't put face inside"/>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t="39500" r="32543" b="10979"/>
          <a:stretch>
            <a:fillRect/>
          </a:stretch>
        </p:blipFill>
        <p:spPr bwMode="auto">
          <a:xfrm>
            <a:off x="440237" y="1701700"/>
            <a:ext cx="3882304" cy="33961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110091" y="5097809"/>
            <a:ext cx="1851725" cy="307777"/>
          </a:xfrm>
          <a:prstGeom prst="rect">
            <a:avLst/>
          </a:prstGeom>
          <a:noFill/>
        </p:spPr>
        <p:txBody>
          <a:bodyPr wrap="none" rtlCol="0">
            <a:spAutoFit/>
          </a:bodyPr>
          <a:lstStyle/>
          <a:p>
            <a:r>
              <a:rPr lang="en-IN" sz="1400" dirty="0">
                <a:latin typeface="+mj-lt"/>
              </a:rPr>
              <a:t>From Univ. of Waterloo</a:t>
            </a:r>
          </a:p>
        </p:txBody>
      </p:sp>
      <p:sp>
        <p:nvSpPr>
          <p:cNvPr id="20" name="TextBox 19"/>
          <p:cNvSpPr txBox="1"/>
          <p:nvPr/>
        </p:nvSpPr>
        <p:spPr>
          <a:xfrm>
            <a:off x="1434742" y="5065170"/>
            <a:ext cx="2961580" cy="307777"/>
          </a:xfrm>
          <a:prstGeom prst="rect">
            <a:avLst/>
          </a:prstGeom>
          <a:noFill/>
        </p:spPr>
        <p:txBody>
          <a:bodyPr wrap="none" rtlCol="0">
            <a:spAutoFit/>
          </a:bodyPr>
          <a:lstStyle/>
          <a:p>
            <a:r>
              <a:rPr lang="en-IN" sz="1400" dirty="0">
                <a:latin typeface="+mj-lt"/>
              </a:rPr>
              <a:t>From Dow Corning Safety Presentation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p:txBody>
          <a:bodyPr/>
          <a:lstStyle/>
          <a:p>
            <a:r>
              <a:rPr lang="en-IN" dirty="0"/>
              <a:t>Don’t carry chemicals with hands. </a:t>
            </a:r>
          </a:p>
          <a:p>
            <a:pPr lvl="1"/>
            <a:r>
              <a:rPr lang="en-IN" dirty="0"/>
              <a:t>Hazard to you and others</a:t>
            </a:r>
          </a:p>
          <a:p>
            <a:pPr lvl="1"/>
            <a:endParaRPr lang="en-IN" dirty="0"/>
          </a:p>
          <a:p>
            <a:r>
              <a:rPr lang="en-IN" dirty="0"/>
              <a:t>Use bottle carriers, carts with trays, buckets, etc</a:t>
            </a:r>
          </a:p>
          <a:p>
            <a:r>
              <a:rPr lang="en-IN" dirty="0"/>
              <a:t>Avoid glass bottles</a:t>
            </a:r>
          </a:p>
        </p:txBody>
      </p:sp>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29</a:t>
            </a:fld>
            <a:endParaRPr lang="en-US"/>
          </a:p>
        </p:txBody>
      </p:sp>
      <p:sp>
        <p:nvSpPr>
          <p:cNvPr id="6" name="Title 5"/>
          <p:cNvSpPr>
            <a:spLocks noGrp="1"/>
          </p:cNvSpPr>
          <p:nvPr>
            <p:ph type="title"/>
          </p:nvPr>
        </p:nvSpPr>
        <p:spPr/>
        <p:txBody>
          <a:bodyPr/>
          <a:lstStyle/>
          <a:p>
            <a:r>
              <a:rPr lang="en-IN" dirty="0"/>
              <a:t>CS: Transporting Chemicals</a:t>
            </a:r>
          </a:p>
        </p:txBody>
      </p:sp>
      <p:pic>
        <p:nvPicPr>
          <p:cNvPr id="13316" name="Picture 4" descr="Image result for transporting chemic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36" y="3395925"/>
            <a:ext cx="2454752" cy="264795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chemical bottle carri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789" y="3398484"/>
            <a:ext cx="274320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Image result for chemical bottle carri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3398484"/>
            <a:ext cx="2753220" cy="2647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sspng-laboratory-safety-science-clip-art-5b3cec8a9ccd98.8342906815307193706423.jpg"/>
          <p:cNvPicPr>
            <a:picLocks noChangeAspect="1"/>
          </p:cNvPicPr>
          <p:nvPr/>
        </p:nvPicPr>
        <p:blipFill>
          <a:blip r:embed="rId2" cstate="print"/>
          <a:stretch>
            <a:fillRect/>
          </a:stretch>
        </p:blipFill>
        <p:spPr>
          <a:xfrm>
            <a:off x="7092280" y="2492896"/>
            <a:ext cx="1290960" cy="1644196"/>
          </a:xfrm>
          <a:prstGeom prst="rect">
            <a:avLst/>
          </a:prstGeom>
        </p:spPr>
      </p:pic>
      <p:pic>
        <p:nvPicPr>
          <p:cNvPr id="6" name="Picture 5" descr="SettingUpALab02.jpg"/>
          <p:cNvPicPr>
            <a:picLocks noChangeAspect="1"/>
          </p:cNvPicPr>
          <p:nvPr/>
        </p:nvPicPr>
        <p:blipFill>
          <a:blip r:embed="rId3" cstate="print"/>
          <a:stretch>
            <a:fillRect/>
          </a:stretch>
        </p:blipFill>
        <p:spPr>
          <a:xfrm>
            <a:off x="3995936" y="4077072"/>
            <a:ext cx="4921325" cy="2564904"/>
          </a:xfrm>
          <a:prstGeom prst="rect">
            <a:avLst/>
          </a:prstGeom>
        </p:spPr>
      </p:pic>
      <p:sp>
        <p:nvSpPr>
          <p:cNvPr id="7" name="Up Arrow 6"/>
          <p:cNvSpPr/>
          <p:nvPr/>
        </p:nvSpPr>
        <p:spPr>
          <a:xfrm>
            <a:off x="6444208" y="4077072"/>
            <a:ext cx="576064" cy="2880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p:cNvSpPr>
            <a:spLocks noGrp="1"/>
          </p:cNvSpPr>
          <p:nvPr>
            <p:ph idx="1"/>
          </p:nvPr>
        </p:nvSpPr>
        <p:spPr/>
        <p:txBody>
          <a:bodyPr/>
          <a:lstStyle/>
          <a:p>
            <a:pPr marL="457200" indent="-457200">
              <a:buFont typeface="+mj-lt"/>
              <a:buAutoNum type="alphaUcPeriod"/>
            </a:pPr>
            <a:r>
              <a:rPr lang="en-IN" dirty="0"/>
              <a:t>Personal Protective Equipment (PPE)</a:t>
            </a:r>
          </a:p>
          <a:p>
            <a:pPr marL="457200" indent="-457200">
              <a:buFont typeface="+mj-lt"/>
              <a:buAutoNum type="alphaUcPeriod"/>
            </a:pPr>
            <a:r>
              <a:rPr lang="en-IN" dirty="0"/>
              <a:t>Safe working practices</a:t>
            </a:r>
          </a:p>
          <a:p>
            <a:pPr marL="457200" indent="-457200">
              <a:buFont typeface="+mj-lt"/>
              <a:buAutoNum type="alphaUcPeriod"/>
            </a:pPr>
            <a:r>
              <a:rPr lang="en-IN" dirty="0"/>
              <a:t>Chemical safety</a:t>
            </a:r>
          </a:p>
          <a:p>
            <a:pPr marL="457200" indent="-457200">
              <a:buFont typeface="+mj-lt"/>
              <a:buAutoNum type="alphaUcPeriod"/>
            </a:pPr>
            <a:r>
              <a:rPr lang="en-IN" dirty="0"/>
              <a:t>Hazardous waste</a:t>
            </a:r>
          </a:p>
          <a:p>
            <a:pPr marL="457200" indent="-457200">
              <a:buFont typeface="+mj-lt"/>
              <a:buAutoNum type="alphaUcPeriod"/>
            </a:pPr>
            <a:r>
              <a:rPr lang="en-IN" dirty="0"/>
              <a:t>Gas safety</a:t>
            </a:r>
          </a:p>
          <a:p>
            <a:pPr marL="857250" lvl="1" indent="-457200">
              <a:buFont typeface="+mj-lt"/>
              <a:buAutoNum type="alphaUcPeriod"/>
            </a:pPr>
            <a:r>
              <a:rPr lang="en-IN" dirty="0"/>
              <a:t>Compressed gases</a:t>
            </a:r>
          </a:p>
          <a:p>
            <a:pPr marL="857250" lvl="1" indent="-457200">
              <a:buFont typeface="+mj-lt"/>
              <a:buAutoNum type="alphaUcPeriod"/>
            </a:pPr>
            <a:r>
              <a:rPr lang="en-IN" dirty="0"/>
              <a:t>Cryogens</a:t>
            </a:r>
          </a:p>
          <a:p>
            <a:pPr marL="457200" indent="-457200">
              <a:buFont typeface="+mj-lt"/>
              <a:buAutoNum type="alphaUcPeriod"/>
            </a:pPr>
            <a:r>
              <a:rPr lang="en-IN" dirty="0"/>
              <a:t>Fire safety </a:t>
            </a:r>
          </a:p>
          <a:p>
            <a:pPr marL="457200" indent="-457200">
              <a:buFont typeface="+mj-lt"/>
              <a:buAutoNum type="alphaUcPeriod"/>
            </a:pPr>
            <a:r>
              <a:rPr lang="en-IN" dirty="0"/>
              <a:t>Electrical safety    </a:t>
            </a:r>
          </a:p>
          <a:p>
            <a:pPr marL="457200" indent="-457200">
              <a:buFont typeface="+mj-lt"/>
              <a:buAutoNum type="alphaUcPeriod"/>
            </a:pPr>
            <a:r>
              <a:rPr lang="en-IN" dirty="0"/>
              <a:t>Laser safety</a:t>
            </a:r>
          </a:p>
          <a:p>
            <a:pPr marL="457200" indent="-457200">
              <a:buFont typeface="+mj-lt"/>
              <a:buAutoNum type="alphaUcPeriod"/>
            </a:pPr>
            <a:r>
              <a:rPr lang="en-IN" dirty="0"/>
              <a:t>Radiation Safety</a:t>
            </a:r>
          </a:p>
          <a:p>
            <a:pPr marL="457200" indent="-457200">
              <a:buFont typeface="+mj-lt"/>
              <a:buAutoNum type="alphaUcPeriod"/>
            </a:pPr>
            <a:r>
              <a:rPr lang="en-IN" dirty="0"/>
              <a:t>Identify hazards </a:t>
            </a:r>
          </a:p>
          <a:p>
            <a:endParaRPr lang="en-IN" dirty="0"/>
          </a:p>
          <a:p>
            <a:endParaRPr lang="en-IN" dirty="0"/>
          </a:p>
          <a:p>
            <a:endParaRPr lang="en-IN" dirty="0"/>
          </a:p>
          <a:p>
            <a:endParaRPr lang="en-US" dirty="0"/>
          </a:p>
          <a:p>
            <a:endParaRPr lang="en-IN" dirty="0"/>
          </a:p>
        </p:txBody>
      </p:sp>
      <p:sp>
        <p:nvSpPr>
          <p:cNvPr id="5" name="Title 4"/>
          <p:cNvSpPr>
            <a:spLocks noGrp="1"/>
          </p:cNvSpPr>
          <p:nvPr>
            <p:ph type="title"/>
          </p:nvPr>
        </p:nvSpPr>
        <p:spPr/>
        <p:txBody>
          <a:bodyPr/>
          <a:lstStyle/>
          <a:p>
            <a:r>
              <a:rPr lang="en-IN" dirty="0"/>
              <a:t>Contents</a:t>
            </a:r>
          </a:p>
        </p:txBody>
      </p:sp>
      <p:sp>
        <p:nvSpPr>
          <p:cNvPr id="13" name="Footer Placeholder 12"/>
          <p:cNvSpPr>
            <a:spLocks noGrp="1"/>
          </p:cNvSpPr>
          <p:nvPr>
            <p:ph type="ftr" sz="quarter" idx="11"/>
          </p:nvPr>
        </p:nvSpPr>
        <p:spPr/>
        <p:txBody>
          <a:bodyPr/>
          <a:lstStyle/>
          <a:p>
            <a:r>
              <a:rPr lang="en-US"/>
              <a:t>General Lab Safety</a:t>
            </a:r>
          </a:p>
        </p:txBody>
      </p:sp>
      <p:sp>
        <p:nvSpPr>
          <p:cNvPr id="14" name="Slide Number Placeholder 13"/>
          <p:cNvSpPr>
            <a:spLocks noGrp="1"/>
          </p:cNvSpPr>
          <p:nvPr>
            <p:ph type="sldNum" sz="quarter" idx="12"/>
          </p:nvPr>
        </p:nvSpPr>
        <p:spPr/>
        <p:txBody>
          <a:bodyPr/>
          <a:lstStyle/>
          <a:p>
            <a:fld id="{913914EC-D32E-465B-AB5A-C301A297C11C}" type="slidenum">
              <a:rPr lang="en-US" smtClean="0"/>
              <a:pPr/>
              <a:t>3</a:t>
            </a:fld>
            <a:endParaRPr lang="en-US"/>
          </a:p>
        </p:txBody>
      </p:sp>
      <p:sp>
        <p:nvSpPr>
          <p:cNvPr id="15" name="Date Placeholder 14"/>
          <p:cNvSpPr>
            <a:spLocks noGrp="1"/>
          </p:cNvSpPr>
          <p:nvPr>
            <p:ph type="dt" sz="half" idx="10"/>
          </p:nvPr>
        </p:nvSpPr>
        <p:spPr/>
        <p:txBody>
          <a:bodyPr/>
          <a:lstStyle/>
          <a:p>
            <a:r>
              <a:rPr lang="en-US"/>
              <a:t>28-Jan-2019</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228599" y="908720"/>
            <a:ext cx="3335289" cy="5339680"/>
          </a:xfrm>
        </p:spPr>
        <p:txBody>
          <a:bodyPr/>
          <a:lstStyle/>
          <a:p>
            <a:r>
              <a:rPr lang="en-IN" dirty="0"/>
              <a:t>Dilution of concentrated acid releases a lot of heat</a:t>
            </a:r>
          </a:p>
          <a:p>
            <a:endParaRPr lang="en-IN" dirty="0"/>
          </a:p>
          <a:p>
            <a:r>
              <a:rPr lang="en-IN" dirty="0"/>
              <a:t>Adding water to conc. acid releases this heat violently</a:t>
            </a:r>
          </a:p>
          <a:p>
            <a:pPr lvl="1"/>
            <a:r>
              <a:rPr lang="en-IN" dirty="0"/>
              <a:t>Acid can splash out of the container and onto your face</a:t>
            </a:r>
          </a:p>
          <a:p>
            <a:endParaRPr lang="en-IN" dirty="0"/>
          </a:p>
          <a:p>
            <a:r>
              <a:rPr lang="en-IN" dirty="0"/>
              <a:t>Always add conc. acid to water</a:t>
            </a:r>
          </a:p>
        </p:txBody>
      </p:sp>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30</a:t>
            </a:fld>
            <a:endParaRPr lang="en-US"/>
          </a:p>
        </p:txBody>
      </p:sp>
      <p:sp>
        <p:nvSpPr>
          <p:cNvPr id="6" name="Title 5"/>
          <p:cNvSpPr>
            <a:spLocks noGrp="1"/>
          </p:cNvSpPr>
          <p:nvPr>
            <p:ph type="title"/>
          </p:nvPr>
        </p:nvSpPr>
        <p:spPr/>
        <p:txBody>
          <a:bodyPr/>
          <a:lstStyle/>
          <a:p>
            <a:r>
              <a:rPr lang="en-IN" dirty="0"/>
              <a:t>CS: Always Add Acid to Water</a:t>
            </a:r>
          </a:p>
        </p:txBody>
      </p:sp>
      <p:pic>
        <p:nvPicPr>
          <p:cNvPr id="7" name="Picture 2" descr="Image result for add acid to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6204" y="803383"/>
            <a:ext cx="2376264" cy="167167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s://qph.fs.quoracdn.net/main-qimg-f9ccdedf8abceb63647ee4a987ae32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039713"/>
            <a:ext cx="4876800" cy="3251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97545" y="2545329"/>
            <a:ext cx="673582" cy="461665"/>
          </a:xfrm>
          <a:prstGeom prst="rect">
            <a:avLst/>
          </a:prstGeom>
          <a:noFill/>
        </p:spPr>
        <p:txBody>
          <a:bodyPr wrap="none" rtlCol="0">
            <a:spAutoFit/>
          </a:bodyPr>
          <a:lstStyle/>
          <a:p>
            <a:r>
              <a:rPr lang="en-IN" sz="2400" dirty="0">
                <a:latin typeface="+mj-lt"/>
              </a:rPr>
              <a:t>Else</a:t>
            </a:r>
          </a:p>
        </p:txBody>
      </p:sp>
      <p:sp>
        <p:nvSpPr>
          <p:cNvPr id="9" name="TextBox 8"/>
          <p:cNvSpPr txBox="1"/>
          <p:nvPr/>
        </p:nvSpPr>
        <p:spPr>
          <a:xfrm>
            <a:off x="6521001" y="4744106"/>
            <a:ext cx="2202933" cy="830997"/>
          </a:xfrm>
          <a:prstGeom prst="rect">
            <a:avLst/>
          </a:prstGeom>
          <a:noFill/>
        </p:spPr>
        <p:txBody>
          <a:bodyPr wrap="square" rtlCol="0">
            <a:spAutoFit/>
          </a:bodyPr>
          <a:lstStyle/>
          <a:p>
            <a:r>
              <a:rPr lang="en-IN" sz="2400" dirty="0">
                <a:latin typeface="+mj-lt"/>
              </a:rPr>
              <a:t>Acid may splash out explosively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08720"/>
            <a:ext cx="4736804" cy="5339680"/>
          </a:xfrm>
        </p:spPr>
        <p:txBody>
          <a:bodyPr>
            <a:normAutofit/>
          </a:bodyPr>
          <a:lstStyle/>
          <a:p>
            <a:r>
              <a:rPr lang="en-IN" dirty="0"/>
              <a:t>Separate storage for acids; oxidizers; and bases &amp; solvents</a:t>
            </a:r>
          </a:p>
          <a:p>
            <a:pPr lvl="1"/>
            <a:r>
              <a:rPr lang="en-IN" dirty="0"/>
              <a:t>Acid + solvents are explosive</a:t>
            </a:r>
          </a:p>
          <a:p>
            <a:pPr lvl="1"/>
            <a:r>
              <a:rPr lang="en-IN" dirty="0"/>
              <a:t>Acid + base is exothermic</a:t>
            </a:r>
          </a:p>
          <a:p>
            <a:pPr lvl="1"/>
            <a:r>
              <a:rPr lang="en-IN" dirty="0"/>
              <a:t>Oxidizers help combustion</a:t>
            </a:r>
          </a:p>
          <a:p>
            <a:r>
              <a:rPr lang="en-IN" dirty="0"/>
              <a:t>At the very least use secondary containment</a:t>
            </a:r>
          </a:p>
          <a:p>
            <a:endParaRPr lang="en-IN" dirty="0"/>
          </a:p>
          <a:p>
            <a:endParaRPr lang="en-IN" dirty="0"/>
          </a:p>
          <a:p>
            <a:endParaRPr lang="en-IN" dirty="0"/>
          </a:p>
          <a:p>
            <a:endParaRPr lang="en-IN" dirty="0"/>
          </a:p>
          <a:p>
            <a:r>
              <a:rPr lang="en-IN" dirty="0"/>
              <a:t>Chemicals stored in rated cupboards.</a:t>
            </a:r>
          </a:p>
          <a:p>
            <a:pPr lvl="1"/>
            <a:r>
              <a:rPr lang="en-IN" dirty="0"/>
              <a:t>Not wooden shelves</a:t>
            </a:r>
          </a:p>
          <a:p>
            <a:pPr lvl="1"/>
            <a:r>
              <a:rPr lang="en-IN" dirty="0"/>
              <a:t>Large solvent cupboards are exhausted</a:t>
            </a:r>
          </a:p>
          <a:p>
            <a:endParaRPr lang="en-IN" dirty="0"/>
          </a:p>
        </p:txBody>
      </p:sp>
      <p:sp>
        <p:nvSpPr>
          <p:cNvPr id="4" name="Date Placeholder 3"/>
          <p:cNvSpPr>
            <a:spLocks noGrp="1"/>
          </p:cNvSpPr>
          <p:nvPr>
            <p:ph type="dt" sz="half" idx="10"/>
          </p:nvPr>
        </p:nvSpPr>
        <p:spPr/>
        <p:txBody>
          <a:bodyPr/>
          <a:lstStyle/>
          <a:p>
            <a:r>
              <a:rPr lang="en-US"/>
              <a:t>28-Jul-2018</a:t>
            </a:r>
            <a:endParaRPr lang="en-IN"/>
          </a:p>
        </p:txBody>
      </p:sp>
      <p:sp>
        <p:nvSpPr>
          <p:cNvPr id="5" name="Footer Placeholder 4"/>
          <p:cNvSpPr>
            <a:spLocks noGrp="1"/>
          </p:cNvSpPr>
          <p:nvPr>
            <p:ph type="ftr" sz="quarter" idx="11"/>
          </p:nvPr>
        </p:nvSpPr>
        <p:spPr/>
        <p:txBody>
          <a:bodyPr/>
          <a:lstStyle/>
          <a:p>
            <a:r>
              <a:rPr lang="en-US"/>
              <a:t>INAE-DST Consultive Meeting On Lab Safety</a:t>
            </a:r>
            <a:endParaRPr lang="en-IN"/>
          </a:p>
        </p:txBody>
      </p:sp>
      <p:sp>
        <p:nvSpPr>
          <p:cNvPr id="6" name="Slide Number Placeholder 5"/>
          <p:cNvSpPr>
            <a:spLocks noGrp="1"/>
          </p:cNvSpPr>
          <p:nvPr>
            <p:ph type="sldNum" sz="quarter" idx="12"/>
          </p:nvPr>
        </p:nvSpPr>
        <p:spPr/>
        <p:txBody>
          <a:bodyPr/>
          <a:lstStyle/>
          <a:p>
            <a:fld id="{59410D81-8996-48E6-B4FB-BE03C65D0DDF}" type="slidenum">
              <a:rPr lang="en-IN" smtClean="0"/>
              <a:pPr/>
              <a:t>31</a:t>
            </a:fld>
            <a:endParaRPr lang="en-IN"/>
          </a:p>
        </p:txBody>
      </p:sp>
      <p:sp>
        <p:nvSpPr>
          <p:cNvPr id="2" name="Title 1"/>
          <p:cNvSpPr>
            <a:spLocks noGrp="1"/>
          </p:cNvSpPr>
          <p:nvPr>
            <p:ph type="title"/>
          </p:nvPr>
        </p:nvSpPr>
        <p:spPr/>
        <p:txBody>
          <a:bodyPr/>
          <a:lstStyle/>
          <a:p>
            <a:r>
              <a:rPr lang="en-IN" dirty="0"/>
              <a:t>CS: Storage</a:t>
            </a:r>
          </a:p>
        </p:txBody>
      </p:sp>
      <p:sp>
        <p:nvSpPr>
          <p:cNvPr id="8" name="Rectangle 7"/>
          <p:cNvSpPr/>
          <p:nvPr/>
        </p:nvSpPr>
        <p:spPr>
          <a:xfrm>
            <a:off x="5379632" y="1052949"/>
            <a:ext cx="1728192" cy="1646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IN"/>
          </a:p>
        </p:txBody>
      </p:sp>
      <p:cxnSp>
        <p:nvCxnSpPr>
          <p:cNvPr id="10" name="Straight Connector 9"/>
          <p:cNvCxnSpPr/>
          <p:nvPr/>
        </p:nvCxnSpPr>
        <p:spPr>
          <a:xfrm>
            <a:off x="5379632" y="1845037"/>
            <a:ext cx="1728192" cy="0"/>
          </a:xfrm>
          <a:prstGeom prst="line">
            <a:avLst/>
          </a:prstGeom>
        </p:spPr>
        <p:style>
          <a:lnRef idx="2">
            <a:schemeClr val="dk1"/>
          </a:lnRef>
          <a:fillRef idx="0">
            <a:schemeClr val="dk1"/>
          </a:fillRef>
          <a:effectRef idx="1">
            <a:schemeClr val="dk1"/>
          </a:effectRef>
          <a:fontRef idx="minor">
            <a:schemeClr val="tx1"/>
          </a:fontRef>
        </p:style>
      </p:cxnSp>
      <p:sp>
        <p:nvSpPr>
          <p:cNvPr id="15" name="Rectangle 14"/>
          <p:cNvSpPr/>
          <p:nvPr/>
        </p:nvSpPr>
        <p:spPr>
          <a:xfrm>
            <a:off x="5510383" y="1383920"/>
            <a:ext cx="216024" cy="4320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17" name="Rectangle 16"/>
          <p:cNvSpPr/>
          <p:nvPr/>
        </p:nvSpPr>
        <p:spPr>
          <a:xfrm>
            <a:off x="5864197" y="1537962"/>
            <a:ext cx="517922" cy="2779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18" name="Rectangle 17"/>
          <p:cNvSpPr/>
          <p:nvPr/>
        </p:nvSpPr>
        <p:spPr>
          <a:xfrm>
            <a:off x="6454126" y="1241542"/>
            <a:ext cx="216024" cy="5744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19" name="Rectangle 18"/>
          <p:cNvSpPr/>
          <p:nvPr/>
        </p:nvSpPr>
        <p:spPr>
          <a:xfrm>
            <a:off x="6742157" y="1383920"/>
            <a:ext cx="216024" cy="4320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16" name="TextBox 15"/>
          <p:cNvSpPr txBox="1"/>
          <p:nvPr/>
        </p:nvSpPr>
        <p:spPr>
          <a:xfrm>
            <a:off x="5705617" y="992347"/>
            <a:ext cx="679994" cy="369332"/>
          </a:xfrm>
          <a:prstGeom prst="rect">
            <a:avLst/>
          </a:prstGeom>
          <a:noFill/>
        </p:spPr>
        <p:txBody>
          <a:bodyPr wrap="none" rtlCol="0">
            <a:spAutoFit/>
          </a:bodyPr>
          <a:lstStyle/>
          <a:p>
            <a:r>
              <a:rPr lang="en-IN" dirty="0"/>
              <a:t>Acids</a:t>
            </a:r>
          </a:p>
        </p:txBody>
      </p:sp>
      <p:sp>
        <p:nvSpPr>
          <p:cNvPr id="21" name="TextBox 20"/>
          <p:cNvSpPr txBox="1"/>
          <p:nvPr/>
        </p:nvSpPr>
        <p:spPr>
          <a:xfrm>
            <a:off x="5712003" y="1857603"/>
            <a:ext cx="1030154" cy="369332"/>
          </a:xfrm>
          <a:prstGeom prst="rect">
            <a:avLst/>
          </a:prstGeom>
          <a:noFill/>
        </p:spPr>
        <p:txBody>
          <a:bodyPr wrap="none" rtlCol="0">
            <a:spAutoFit/>
          </a:bodyPr>
          <a:lstStyle/>
          <a:p>
            <a:r>
              <a:rPr lang="en-IN" dirty="0"/>
              <a:t>Oxidizers</a:t>
            </a:r>
          </a:p>
        </p:txBody>
      </p:sp>
      <p:sp>
        <p:nvSpPr>
          <p:cNvPr id="26" name="Rectangle 25"/>
          <p:cNvSpPr/>
          <p:nvPr/>
        </p:nvSpPr>
        <p:spPr>
          <a:xfrm>
            <a:off x="5510383" y="2239500"/>
            <a:ext cx="216024" cy="43203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27" name="Rectangle 26"/>
          <p:cNvSpPr/>
          <p:nvPr/>
        </p:nvSpPr>
        <p:spPr>
          <a:xfrm>
            <a:off x="6132411" y="2328396"/>
            <a:ext cx="321715" cy="34313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29" name="Rectangle 28"/>
          <p:cNvSpPr/>
          <p:nvPr/>
        </p:nvSpPr>
        <p:spPr>
          <a:xfrm>
            <a:off x="6742157" y="2239500"/>
            <a:ext cx="216024" cy="43203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30" name="Rectangle 29"/>
          <p:cNvSpPr/>
          <p:nvPr/>
        </p:nvSpPr>
        <p:spPr>
          <a:xfrm>
            <a:off x="7238575" y="1052949"/>
            <a:ext cx="1728192" cy="1646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IN"/>
          </a:p>
        </p:txBody>
      </p:sp>
      <p:cxnSp>
        <p:nvCxnSpPr>
          <p:cNvPr id="31" name="Straight Connector 30"/>
          <p:cNvCxnSpPr/>
          <p:nvPr/>
        </p:nvCxnSpPr>
        <p:spPr>
          <a:xfrm>
            <a:off x="7238575" y="1845037"/>
            <a:ext cx="1728192" cy="0"/>
          </a:xfrm>
          <a:prstGeom prst="line">
            <a:avLst/>
          </a:prstGeom>
        </p:spPr>
        <p:style>
          <a:lnRef idx="2">
            <a:schemeClr val="dk1"/>
          </a:lnRef>
          <a:fillRef idx="0">
            <a:schemeClr val="dk1"/>
          </a:fillRef>
          <a:effectRef idx="1">
            <a:schemeClr val="dk1"/>
          </a:effectRef>
          <a:fontRef idx="minor">
            <a:schemeClr val="tx1"/>
          </a:fontRef>
        </p:style>
      </p:cxnSp>
      <p:sp>
        <p:nvSpPr>
          <p:cNvPr id="32" name="Rectangle 31"/>
          <p:cNvSpPr/>
          <p:nvPr/>
        </p:nvSpPr>
        <p:spPr>
          <a:xfrm>
            <a:off x="7369326" y="1383920"/>
            <a:ext cx="216024" cy="43203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N"/>
          </a:p>
        </p:txBody>
      </p:sp>
      <p:sp>
        <p:nvSpPr>
          <p:cNvPr id="33" name="Rectangle 32"/>
          <p:cNvSpPr/>
          <p:nvPr/>
        </p:nvSpPr>
        <p:spPr>
          <a:xfrm>
            <a:off x="7723140" y="1537962"/>
            <a:ext cx="517922" cy="2779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N"/>
          </a:p>
        </p:txBody>
      </p:sp>
      <p:sp>
        <p:nvSpPr>
          <p:cNvPr id="35" name="Rectangle 34"/>
          <p:cNvSpPr/>
          <p:nvPr/>
        </p:nvSpPr>
        <p:spPr>
          <a:xfrm>
            <a:off x="8601100" y="1383920"/>
            <a:ext cx="216024" cy="43203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N"/>
          </a:p>
        </p:txBody>
      </p:sp>
      <p:sp>
        <p:nvSpPr>
          <p:cNvPr id="36" name="TextBox 35"/>
          <p:cNvSpPr txBox="1"/>
          <p:nvPr/>
        </p:nvSpPr>
        <p:spPr>
          <a:xfrm>
            <a:off x="7214687" y="992347"/>
            <a:ext cx="1762470" cy="369332"/>
          </a:xfrm>
          <a:prstGeom prst="rect">
            <a:avLst/>
          </a:prstGeom>
          <a:noFill/>
        </p:spPr>
        <p:txBody>
          <a:bodyPr wrap="none" rtlCol="0">
            <a:spAutoFit/>
          </a:bodyPr>
          <a:lstStyle/>
          <a:p>
            <a:r>
              <a:rPr lang="en-IN" dirty="0"/>
              <a:t>Solvents &amp; Bases</a:t>
            </a:r>
          </a:p>
        </p:txBody>
      </p:sp>
      <p:sp>
        <p:nvSpPr>
          <p:cNvPr id="37" name="TextBox 36"/>
          <p:cNvSpPr txBox="1"/>
          <p:nvPr/>
        </p:nvSpPr>
        <p:spPr>
          <a:xfrm>
            <a:off x="7390927" y="1857603"/>
            <a:ext cx="757580" cy="369332"/>
          </a:xfrm>
          <a:prstGeom prst="rect">
            <a:avLst/>
          </a:prstGeom>
          <a:noFill/>
        </p:spPr>
        <p:txBody>
          <a:bodyPr wrap="none" rtlCol="0">
            <a:spAutoFit/>
          </a:bodyPr>
          <a:lstStyle/>
          <a:p>
            <a:r>
              <a:rPr lang="en-IN" dirty="0"/>
              <a:t>Toxins</a:t>
            </a:r>
          </a:p>
        </p:txBody>
      </p:sp>
      <p:sp>
        <p:nvSpPr>
          <p:cNvPr id="38" name="Rectangle 37"/>
          <p:cNvSpPr/>
          <p:nvPr/>
        </p:nvSpPr>
        <p:spPr>
          <a:xfrm>
            <a:off x="7369326" y="2239500"/>
            <a:ext cx="216024" cy="4320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
        <p:nvSpPr>
          <p:cNvPr id="39" name="Rectangle 38"/>
          <p:cNvSpPr/>
          <p:nvPr/>
        </p:nvSpPr>
        <p:spPr>
          <a:xfrm>
            <a:off x="7991354" y="2328396"/>
            <a:ext cx="321715" cy="34313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
        <p:nvSpPr>
          <p:cNvPr id="40" name="Rectangle 39"/>
          <p:cNvSpPr/>
          <p:nvPr/>
        </p:nvSpPr>
        <p:spPr>
          <a:xfrm>
            <a:off x="8601100" y="2239500"/>
            <a:ext cx="216024" cy="4320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
        <p:nvSpPr>
          <p:cNvPr id="20" name="Arrow: Bent 19"/>
          <p:cNvSpPr/>
          <p:nvPr/>
        </p:nvSpPr>
        <p:spPr>
          <a:xfrm>
            <a:off x="7950597" y="389592"/>
            <a:ext cx="576064" cy="648072"/>
          </a:xfrm>
          <a:prstGeom prst="ben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a:solidFill>
                <a:schemeClr val="tx1"/>
              </a:solidFill>
            </a:endParaRPr>
          </a:p>
        </p:txBody>
      </p:sp>
      <p:sp>
        <p:nvSpPr>
          <p:cNvPr id="41" name="TextBox 40"/>
          <p:cNvSpPr txBox="1"/>
          <p:nvPr/>
        </p:nvSpPr>
        <p:spPr>
          <a:xfrm>
            <a:off x="7042764" y="653316"/>
            <a:ext cx="914674" cy="369332"/>
          </a:xfrm>
          <a:prstGeom prst="rect">
            <a:avLst/>
          </a:prstGeom>
          <a:noFill/>
        </p:spPr>
        <p:txBody>
          <a:bodyPr wrap="none" rtlCol="0">
            <a:spAutoFit/>
          </a:bodyPr>
          <a:lstStyle/>
          <a:p>
            <a:r>
              <a:rPr lang="en-IN" dirty="0"/>
              <a:t>Exhaust</a:t>
            </a:r>
          </a:p>
        </p:txBody>
      </p:sp>
      <p:sp>
        <p:nvSpPr>
          <p:cNvPr id="44" name="Rectangle 43"/>
          <p:cNvSpPr/>
          <p:nvPr/>
        </p:nvSpPr>
        <p:spPr>
          <a:xfrm>
            <a:off x="5369296" y="3920982"/>
            <a:ext cx="3592589" cy="16463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IN"/>
          </a:p>
        </p:txBody>
      </p:sp>
      <p:cxnSp>
        <p:nvCxnSpPr>
          <p:cNvPr id="45" name="Straight Connector 44"/>
          <p:cNvCxnSpPr>
            <a:stCxn id="44" idx="1"/>
            <a:endCxn id="44" idx="3"/>
          </p:cNvCxnSpPr>
          <p:nvPr/>
        </p:nvCxnSpPr>
        <p:spPr>
          <a:xfrm>
            <a:off x="5369296" y="4744179"/>
            <a:ext cx="3592589" cy="0"/>
          </a:xfrm>
          <a:prstGeom prst="line">
            <a:avLst/>
          </a:prstGeom>
        </p:spPr>
        <p:style>
          <a:lnRef idx="2">
            <a:schemeClr val="dk1"/>
          </a:lnRef>
          <a:fillRef idx="0">
            <a:schemeClr val="dk1"/>
          </a:fillRef>
          <a:effectRef idx="1">
            <a:schemeClr val="dk1"/>
          </a:effectRef>
          <a:fontRef idx="minor">
            <a:schemeClr val="tx1"/>
          </a:fontRef>
        </p:style>
      </p:cxnSp>
      <p:sp>
        <p:nvSpPr>
          <p:cNvPr id="46" name="Rectangle 45"/>
          <p:cNvSpPr/>
          <p:nvPr/>
        </p:nvSpPr>
        <p:spPr>
          <a:xfrm>
            <a:off x="5500048" y="4251953"/>
            <a:ext cx="216024" cy="4320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47" name="Rectangle 46"/>
          <p:cNvSpPr/>
          <p:nvPr/>
        </p:nvSpPr>
        <p:spPr>
          <a:xfrm>
            <a:off x="5853862" y="4405995"/>
            <a:ext cx="517922" cy="2779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48" name="Rectangle 47"/>
          <p:cNvSpPr/>
          <p:nvPr/>
        </p:nvSpPr>
        <p:spPr>
          <a:xfrm>
            <a:off x="6443791" y="4109575"/>
            <a:ext cx="216024" cy="5744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49" name="Rectangle 48"/>
          <p:cNvSpPr/>
          <p:nvPr/>
        </p:nvSpPr>
        <p:spPr>
          <a:xfrm>
            <a:off x="6731822" y="4251953"/>
            <a:ext cx="216024" cy="4320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50" name="TextBox 49"/>
          <p:cNvSpPr txBox="1"/>
          <p:nvPr/>
        </p:nvSpPr>
        <p:spPr>
          <a:xfrm>
            <a:off x="5695282" y="3860380"/>
            <a:ext cx="679994" cy="369332"/>
          </a:xfrm>
          <a:prstGeom prst="rect">
            <a:avLst/>
          </a:prstGeom>
          <a:noFill/>
        </p:spPr>
        <p:txBody>
          <a:bodyPr wrap="none" rtlCol="0">
            <a:spAutoFit/>
          </a:bodyPr>
          <a:lstStyle/>
          <a:p>
            <a:r>
              <a:rPr lang="en-IN" dirty="0"/>
              <a:t>Acids</a:t>
            </a:r>
          </a:p>
        </p:txBody>
      </p:sp>
      <p:sp>
        <p:nvSpPr>
          <p:cNvPr id="51" name="TextBox 50"/>
          <p:cNvSpPr txBox="1"/>
          <p:nvPr/>
        </p:nvSpPr>
        <p:spPr>
          <a:xfrm>
            <a:off x="5701668" y="4725636"/>
            <a:ext cx="1030154" cy="369332"/>
          </a:xfrm>
          <a:prstGeom prst="rect">
            <a:avLst/>
          </a:prstGeom>
          <a:noFill/>
        </p:spPr>
        <p:txBody>
          <a:bodyPr wrap="none" rtlCol="0">
            <a:spAutoFit/>
          </a:bodyPr>
          <a:lstStyle/>
          <a:p>
            <a:r>
              <a:rPr lang="en-IN" dirty="0"/>
              <a:t>Oxidizers</a:t>
            </a:r>
          </a:p>
        </p:txBody>
      </p:sp>
      <p:sp>
        <p:nvSpPr>
          <p:cNvPr id="52" name="Rectangle 51"/>
          <p:cNvSpPr/>
          <p:nvPr/>
        </p:nvSpPr>
        <p:spPr>
          <a:xfrm>
            <a:off x="5500048" y="5107533"/>
            <a:ext cx="216024" cy="43203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3" name="Rectangle 52"/>
          <p:cNvSpPr/>
          <p:nvPr/>
        </p:nvSpPr>
        <p:spPr>
          <a:xfrm>
            <a:off x="6122076" y="5196429"/>
            <a:ext cx="321715" cy="34313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4" name="Rectangle 53"/>
          <p:cNvSpPr/>
          <p:nvPr/>
        </p:nvSpPr>
        <p:spPr>
          <a:xfrm>
            <a:off x="6731822" y="5107533"/>
            <a:ext cx="216024" cy="43203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57" name="Rectangle 56"/>
          <p:cNvSpPr/>
          <p:nvPr/>
        </p:nvSpPr>
        <p:spPr>
          <a:xfrm>
            <a:off x="7358991" y="4251953"/>
            <a:ext cx="216024" cy="43203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N"/>
          </a:p>
        </p:txBody>
      </p:sp>
      <p:sp>
        <p:nvSpPr>
          <p:cNvPr id="58" name="Rectangle 57"/>
          <p:cNvSpPr/>
          <p:nvPr/>
        </p:nvSpPr>
        <p:spPr>
          <a:xfrm>
            <a:off x="7712805" y="4405995"/>
            <a:ext cx="517922" cy="27799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N"/>
          </a:p>
        </p:txBody>
      </p:sp>
      <p:sp>
        <p:nvSpPr>
          <p:cNvPr id="59" name="Rectangle 58"/>
          <p:cNvSpPr/>
          <p:nvPr/>
        </p:nvSpPr>
        <p:spPr>
          <a:xfrm>
            <a:off x="8590765" y="4251953"/>
            <a:ext cx="216024" cy="43203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N"/>
          </a:p>
        </p:txBody>
      </p:sp>
      <p:sp>
        <p:nvSpPr>
          <p:cNvPr id="60" name="TextBox 59"/>
          <p:cNvSpPr txBox="1"/>
          <p:nvPr/>
        </p:nvSpPr>
        <p:spPr>
          <a:xfrm>
            <a:off x="7204352" y="3860380"/>
            <a:ext cx="1762470" cy="369332"/>
          </a:xfrm>
          <a:prstGeom prst="rect">
            <a:avLst/>
          </a:prstGeom>
          <a:noFill/>
        </p:spPr>
        <p:txBody>
          <a:bodyPr wrap="none" rtlCol="0">
            <a:spAutoFit/>
          </a:bodyPr>
          <a:lstStyle/>
          <a:p>
            <a:r>
              <a:rPr lang="en-IN" dirty="0"/>
              <a:t>Solvents &amp; Bases</a:t>
            </a:r>
          </a:p>
        </p:txBody>
      </p:sp>
      <p:sp>
        <p:nvSpPr>
          <p:cNvPr id="61" name="TextBox 60"/>
          <p:cNvSpPr txBox="1"/>
          <p:nvPr/>
        </p:nvSpPr>
        <p:spPr>
          <a:xfrm>
            <a:off x="7380592" y="4725636"/>
            <a:ext cx="757580" cy="369332"/>
          </a:xfrm>
          <a:prstGeom prst="rect">
            <a:avLst/>
          </a:prstGeom>
          <a:noFill/>
        </p:spPr>
        <p:txBody>
          <a:bodyPr wrap="none" rtlCol="0">
            <a:spAutoFit/>
          </a:bodyPr>
          <a:lstStyle/>
          <a:p>
            <a:r>
              <a:rPr lang="en-IN" dirty="0"/>
              <a:t>Toxins</a:t>
            </a:r>
          </a:p>
        </p:txBody>
      </p:sp>
      <p:sp>
        <p:nvSpPr>
          <p:cNvPr id="62" name="Rectangle 61"/>
          <p:cNvSpPr/>
          <p:nvPr/>
        </p:nvSpPr>
        <p:spPr>
          <a:xfrm>
            <a:off x="7358991" y="5107533"/>
            <a:ext cx="216024" cy="4320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
        <p:nvSpPr>
          <p:cNvPr id="63" name="Rectangle 62"/>
          <p:cNvSpPr/>
          <p:nvPr/>
        </p:nvSpPr>
        <p:spPr>
          <a:xfrm>
            <a:off x="7981019" y="5196429"/>
            <a:ext cx="321715" cy="34313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
        <p:nvSpPr>
          <p:cNvPr id="64" name="Rectangle 63"/>
          <p:cNvSpPr/>
          <p:nvPr/>
        </p:nvSpPr>
        <p:spPr>
          <a:xfrm>
            <a:off x="8590765" y="5107533"/>
            <a:ext cx="216024" cy="43203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
        <p:nvSpPr>
          <p:cNvPr id="65" name="Arrow: Bent 64"/>
          <p:cNvSpPr/>
          <p:nvPr/>
        </p:nvSpPr>
        <p:spPr>
          <a:xfrm>
            <a:off x="7940262" y="3257625"/>
            <a:ext cx="576064" cy="648072"/>
          </a:xfrm>
          <a:prstGeom prst="ben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IN">
              <a:solidFill>
                <a:schemeClr val="tx1"/>
              </a:solidFill>
            </a:endParaRPr>
          </a:p>
        </p:txBody>
      </p:sp>
      <p:sp>
        <p:nvSpPr>
          <p:cNvPr id="66" name="TextBox 65"/>
          <p:cNvSpPr txBox="1"/>
          <p:nvPr/>
        </p:nvSpPr>
        <p:spPr>
          <a:xfrm>
            <a:off x="7032429" y="3521349"/>
            <a:ext cx="914674" cy="369332"/>
          </a:xfrm>
          <a:prstGeom prst="rect">
            <a:avLst/>
          </a:prstGeom>
          <a:noFill/>
        </p:spPr>
        <p:txBody>
          <a:bodyPr wrap="none" rtlCol="0">
            <a:spAutoFit/>
          </a:bodyPr>
          <a:lstStyle/>
          <a:p>
            <a:r>
              <a:rPr lang="en-IN" dirty="0"/>
              <a:t>Exhaust</a:t>
            </a:r>
          </a:p>
        </p:txBody>
      </p:sp>
      <p:sp>
        <p:nvSpPr>
          <p:cNvPr id="67" name="TextBox 66"/>
          <p:cNvSpPr txBox="1"/>
          <p:nvPr/>
        </p:nvSpPr>
        <p:spPr>
          <a:xfrm>
            <a:off x="5711136" y="5596461"/>
            <a:ext cx="2862002" cy="369332"/>
          </a:xfrm>
          <a:prstGeom prst="rect">
            <a:avLst/>
          </a:prstGeom>
          <a:noFill/>
        </p:spPr>
        <p:txBody>
          <a:bodyPr wrap="none" rtlCol="0">
            <a:spAutoFit/>
          </a:bodyPr>
          <a:lstStyle/>
          <a:p>
            <a:r>
              <a:rPr lang="en-IN" dirty="0"/>
              <a:t>Segregated chemical storage</a:t>
            </a:r>
          </a:p>
        </p:txBody>
      </p:sp>
      <p:sp>
        <p:nvSpPr>
          <p:cNvPr id="70" name="Right Bracket 69"/>
          <p:cNvSpPr/>
          <p:nvPr/>
        </p:nvSpPr>
        <p:spPr>
          <a:xfrm rot="5400000">
            <a:off x="6107102" y="3727620"/>
            <a:ext cx="307076" cy="1663825"/>
          </a:xfrm>
          <a:prstGeom prst="rightBracket">
            <a:avLst/>
          </a:prstGeom>
          <a:ln w="38100">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IN"/>
          </a:p>
        </p:txBody>
      </p:sp>
      <p:sp>
        <p:nvSpPr>
          <p:cNvPr id="72" name="Right Bracket 71"/>
          <p:cNvSpPr/>
          <p:nvPr/>
        </p:nvSpPr>
        <p:spPr>
          <a:xfrm rot="5400000">
            <a:off x="7919613" y="3734084"/>
            <a:ext cx="307076" cy="1663825"/>
          </a:xfrm>
          <a:prstGeom prst="rightBracket">
            <a:avLst/>
          </a:prstGeom>
          <a:ln w="38100">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IN"/>
          </a:p>
        </p:txBody>
      </p:sp>
      <p:sp>
        <p:nvSpPr>
          <p:cNvPr id="73" name="Right Bracket 72"/>
          <p:cNvSpPr/>
          <p:nvPr/>
        </p:nvSpPr>
        <p:spPr>
          <a:xfrm rot="5400000">
            <a:off x="6107102" y="4568021"/>
            <a:ext cx="307076" cy="1663825"/>
          </a:xfrm>
          <a:prstGeom prst="rightBracket">
            <a:avLst/>
          </a:prstGeom>
          <a:ln w="38100">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IN"/>
          </a:p>
        </p:txBody>
      </p:sp>
      <p:sp>
        <p:nvSpPr>
          <p:cNvPr id="74" name="Right Bracket 73"/>
          <p:cNvSpPr/>
          <p:nvPr/>
        </p:nvSpPr>
        <p:spPr>
          <a:xfrm rot="5400000">
            <a:off x="7917166" y="4555628"/>
            <a:ext cx="307076" cy="1663825"/>
          </a:xfrm>
          <a:prstGeom prst="rightBracket">
            <a:avLst/>
          </a:prstGeom>
          <a:ln w="38100">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IN"/>
          </a:p>
        </p:txBody>
      </p:sp>
      <p:sp>
        <p:nvSpPr>
          <p:cNvPr id="71" name="TextBox 70"/>
          <p:cNvSpPr txBox="1"/>
          <p:nvPr/>
        </p:nvSpPr>
        <p:spPr>
          <a:xfrm rot="16200000">
            <a:off x="4636647" y="1660371"/>
            <a:ext cx="1001172" cy="369332"/>
          </a:xfrm>
          <a:prstGeom prst="rect">
            <a:avLst/>
          </a:prstGeom>
          <a:noFill/>
        </p:spPr>
        <p:txBody>
          <a:bodyPr wrap="none" rtlCol="0">
            <a:spAutoFit/>
          </a:bodyPr>
          <a:lstStyle/>
          <a:p>
            <a:r>
              <a:rPr lang="en-IN" dirty="0"/>
              <a:t>Option 1</a:t>
            </a:r>
          </a:p>
        </p:txBody>
      </p:sp>
      <p:sp>
        <p:nvSpPr>
          <p:cNvPr id="77" name="TextBox 76"/>
          <p:cNvSpPr txBox="1"/>
          <p:nvPr/>
        </p:nvSpPr>
        <p:spPr>
          <a:xfrm rot="16200000">
            <a:off x="4673433" y="4534869"/>
            <a:ext cx="1001172" cy="369332"/>
          </a:xfrm>
          <a:prstGeom prst="rect">
            <a:avLst/>
          </a:prstGeom>
          <a:noFill/>
        </p:spPr>
        <p:txBody>
          <a:bodyPr wrap="none" rtlCol="0">
            <a:spAutoFit/>
          </a:bodyPr>
          <a:lstStyle/>
          <a:p>
            <a:r>
              <a:rPr lang="en-IN" dirty="0"/>
              <a:t>Option 2</a:t>
            </a:r>
          </a:p>
        </p:txBody>
      </p:sp>
      <p:sp>
        <p:nvSpPr>
          <p:cNvPr id="78" name="TextBox 77"/>
          <p:cNvSpPr txBox="1"/>
          <p:nvPr/>
        </p:nvSpPr>
        <p:spPr>
          <a:xfrm>
            <a:off x="5416517" y="3133796"/>
            <a:ext cx="1900807" cy="646331"/>
          </a:xfrm>
          <a:prstGeom prst="rect">
            <a:avLst/>
          </a:prstGeom>
          <a:noFill/>
        </p:spPr>
        <p:txBody>
          <a:bodyPr wrap="square" rtlCol="0">
            <a:spAutoFit/>
          </a:bodyPr>
          <a:lstStyle/>
          <a:p>
            <a:r>
              <a:rPr lang="en-IN" dirty="0">
                <a:solidFill>
                  <a:srgbClr val="FF0000"/>
                </a:solidFill>
              </a:rPr>
              <a:t>Secondary containment</a:t>
            </a:r>
          </a:p>
        </p:txBody>
      </p:sp>
      <p:cxnSp>
        <p:nvCxnSpPr>
          <p:cNvPr id="80" name="Straight Arrow Connector 79"/>
          <p:cNvCxnSpPr/>
          <p:nvPr/>
        </p:nvCxnSpPr>
        <p:spPr>
          <a:xfrm flipH="1">
            <a:off x="5428727" y="3758787"/>
            <a:ext cx="71320" cy="5679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5364"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944" y="3287603"/>
            <a:ext cx="2583942" cy="15988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90500" y="1253427"/>
          <a:ext cx="8763000" cy="4681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32</a:t>
            </a:fld>
            <a:endParaRPr lang="en-US"/>
          </a:p>
        </p:txBody>
      </p:sp>
      <p:sp>
        <p:nvSpPr>
          <p:cNvPr id="6" name="Title 5"/>
          <p:cNvSpPr>
            <a:spLocks noGrp="1"/>
          </p:cNvSpPr>
          <p:nvPr>
            <p:ph type="title"/>
          </p:nvPr>
        </p:nvSpPr>
        <p:spPr/>
        <p:txBody>
          <a:bodyPr/>
          <a:lstStyle/>
          <a:p>
            <a:r>
              <a:rPr lang="en-IN" dirty="0"/>
              <a:t>HW: Spill Response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D. Hazardous Waste (HW)</a:t>
            </a:r>
          </a:p>
        </p:txBody>
      </p:sp>
      <p:sp>
        <p:nvSpPr>
          <p:cNvPr id="8" name="Text Placeholder 7"/>
          <p:cNvSpPr>
            <a:spLocks noGrp="1"/>
          </p:cNvSpPr>
          <p:nvPr>
            <p:ph type="body" idx="1"/>
          </p:nvPr>
        </p:nvSpPr>
        <p:spPr/>
        <p:txBody>
          <a:bodyPr/>
          <a:lstStyle/>
          <a:p>
            <a:r>
              <a:rPr lang="en-IN" dirty="0"/>
              <a:t>Don’t cook unknown soups</a:t>
            </a:r>
          </a:p>
          <a:p>
            <a:r>
              <a:rPr lang="en-IN" dirty="0"/>
              <a:t>There is no common method of disposal</a:t>
            </a:r>
          </a:p>
        </p:txBody>
      </p:sp>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33</a:t>
            </a:fld>
            <a:endParaRPr lang="en-US"/>
          </a:p>
        </p:txBody>
      </p:sp>
      <p:pic>
        <p:nvPicPr>
          <p:cNvPr id="28674" name="Picture 2" descr="Image result for chemical waste segregation"/>
          <p:cNvPicPr>
            <a:picLocks noChangeAspect="1" noChangeArrowheads="1"/>
          </p:cNvPicPr>
          <p:nvPr/>
        </p:nvPicPr>
        <p:blipFill rotWithShape="1">
          <a:blip r:embed="rId2">
            <a:extLst>
              <a:ext uri="{28A0092B-C50C-407E-A947-70E740481C1C}">
                <a14:useLocalDpi xmlns:a14="http://schemas.microsoft.com/office/drawing/2010/main" val="0"/>
              </a:ext>
            </a:extLst>
          </a:blip>
          <a:srcRect l="3538" t="27951" r="3538" b="13250"/>
          <a:stretch>
            <a:fillRect/>
          </a:stretch>
        </p:blipFill>
        <p:spPr bwMode="auto">
          <a:xfrm>
            <a:off x="1403648" y="747524"/>
            <a:ext cx="6336704" cy="30072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908720"/>
            <a:ext cx="6010744" cy="5339680"/>
          </a:xfrm>
        </p:spPr>
        <p:txBody>
          <a:bodyPr>
            <a:normAutofit/>
          </a:bodyPr>
          <a:lstStyle/>
          <a:p>
            <a:r>
              <a:rPr lang="en-IN" dirty="0"/>
              <a:t>Don’t throw chemicals in sewage (pH&lt;4 or pH&gt;10)</a:t>
            </a:r>
          </a:p>
          <a:p>
            <a:r>
              <a:rPr lang="en-IN" dirty="0"/>
              <a:t>Accumulate segregated waste in plastic containers</a:t>
            </a:r>
          </a:p>
          <a:p>
            <a:r>
              <a:rPr lang="en-IN" dirty="0"/>
              <a:t>Waste collected every month. For free</a:t>
            </a:r>
          </a:p>
          <a:p>
            <a:pPr lvl="1"/>
            <a:r>
              <a:rPr lang="en-IN" dirty="0">
                <a:hlinkClick r:id="rId2"/>
              </a:rPr>
              <a:t>http://ipc.iisc.ac.in/chem_waste_pickup.php</a:t>
            </a:r>
            <a:endParaRPr lang="en-IN" dirty="0"/>
          </a:p>
          <a:p>
            <a:pPr lvl="1"/>
            <a:r>
              <a:rPr lang="en-IN" dirty="0"/>
              <a:t>Unknown waste is NOT accepted</a:t>
            </a:r>
          </a:p>
          <a:p>
            <a:pPr lvl="1"/>
            <a:r>
              <a:rPr lang="en-IN" dirty="0"/>
              <a:t>Most segregated and labelled waste is accepted</a:t>
            </a:r>
          </a:p>
        </p:txBody>
      </p:sp>
      <p:sp>
        <p:nvSpPr>
          <p:cNvPr id="4" name="Date Placeholder 3"/>
          <p:cNvSpPr>
            <a:spLocks noGrp="1"/>
          </p:cNvSpPr>
          <p:nvPr>
            <p:ph type="dt" sz="half" idx="10"/>
          </p:nvPr>
        </p:nvSpPr>
        <p:spPr/>
        <p:txBody>
          <a:bodyPr/>
          <a:lstStyle/>
          <a:p>
            <a:r>
              <a:rPr lang="en-US"/>
              <a:t>28-Jul-2018</a:t>
            </a:r>
            <a:endParaRPr lang="en-IN"/>
          </a:p>
        </p:txBody>
      </p:sp>
      <p:sp>
        <p:nvSpPr>
          <p:cNvPr id="5" name="Footer Placeholder 4"/>
          <p:cNvSpPr>
            <a:spLocks noGrp="1"/>
          </p:cNvSpPr>
          <p:nvPr>
            <p:ph type="ftr" sz="quarter" idx="11"/>
          </p:nvPr>
        </p:nvSpPr>
        <p:spPr/>
        <p:txBody>
          <a:bodyPr/>
          <a:lstStyle/>
          <a:p>
            <a:r>
              <a:rPr lang="en-US"/>
              <a:t>INAE-DST Consultive Meeting On Lab Safety</a:t>
            </a:r>
            <a:endParaRPr lang="en-IN"/>
          </a:p>
        </p:txBody>
      </p:sp>
      <p:sp>
        <p:nvSpPr>
          <p:cNvPr id="6" name="Slide Number Placeholder 5"/>
          <p:cNvSpPr>
            <a:spLocks noGrp="1"/>
          </p:cNvSpPr>
          <p:nvPr>
            <p:ph type="sldNum" sz="quarter" idx="12"/>
          </p:nvPr>
        </p:nvSpPr>
        <p:spPr/>
        <p:txBody>
          <a:bodyPr/>
          <a:lstStyle/>
          <a:p>
            <a:fld id="{59410D81-8996-48E6-B4FB-BE03C65D0DDF}" type="slidenum">
              <a:rPr lang="en-IN" smtClean="0"/>
              <a:pPr/>
              <a:t>34</a:t>
            </a:fld>
            <a:endParaRPr lang="en-IN"/>
          </a:p>
        </p:txBody>
      </p:sp>
      <p:sp>
        <p:nvSpPr>
          <p:cNvPr id="2" name="Title 1"/>
          <p:cNvSpPr>
            <a:spLocks noGrp="1"/>
          </p:cNvSpPr>
          <p:nvPr>
            <p:ph type="title"/>
          </p:nvPr>
        </p:nvSpPr>
        <p:spPr/>
        <p:txBody>
          <a:bodyPr/>
          <a:lstStyle/>
          <a:p>
            <a:r>
              <a:rPr lang="en-IN" dirty="0"/>
              <a:t>HW: Segregation</a:t>
            </a:r>
          </a:p>
        </p:txBody>
      </p:sp>
      <p:grpSp>
        <p:nvGrpSpPr>
          <p:cNvPr id="30" name="Group 29"/>
          <p:cNvGrpSpPr/>
          <p:nvPr/>
        </p:nvGrpSpPr>
        <p:grpSpPr>
          <a:xfrm>
            <a:off x="6255977" y="370941"/>
            <a:ext cx="2735621" cy="2592409"/>
            <a:chOff x="6255977" y="370941"/>
            <a:chExt cx="2735621" cy="2592409"/>
          </a:xfrm>
        </p:grpSpPr>
        <p:sp>
          <p:nvSpPr>
            <p:cNvPr id="12" name="TextBox 11"/>
            <p:cNvSpPr txBox="1"/>
            <p:nvPr/>
          </p:nvSpPr>
          <p:spPr>
            <a:xfrm>
              <a:off x="6255977" y="2594018"/>
              <a:ext cx="2735621" cy="369332"/>
            </a:xfrm>
            <a:prstGeom prst="rect">
              <a:avLst/>
            </a:prstGeom>
            <a:noFill/>
          </p:spPr>
          <p:txBody>
            <a:bodyPr wrap="none" rtlCol="0">
              <a:spAutoFit/>
            </a:bodyPr>
            <a:lstStyle/>
            <a:p>
              <a:r>
                <a:rPr lang="en-IN" dirty="0">
                  <a:latin typeface="+mj-lt"/>
                </a:rPr>
                <a:t>No chemicals down sewage</a:t>
              </a:r>
            </a:p>
          </p:txBody>
        </p:sp>
        <p:grpSp>
          <p:nvGrpSpPr>
            <p:cNvPr id="14" name="Group 13"/>
            <p:cNvGrpSpPr/>
            <p:nvPr/>
          </p:nvGrpSpPr>
          <p:grpSpPr>
            <a:xfrm>
              <a:off x="6372200" y="370941"/>
              <a:ext cx="2467536" cy="2133600"/>
              <a:chOff x="5938837" y="363107"/>
              <a:chExt cx="2467536" cy="2133600"/>
            </a:xfrm>
          </p:grpSpPr>
          <p:pic>
            <p:nvPicPr>
              <p:cNvPr id="16386" name="Picture 2" descr="Image result for no chemical down the d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837" y="363107"/>
                <a:ext cx="2143125" cy="21336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6200000">
                <a:off x="7561655" y="1518486"/>
                <a:ext cx="1381660" cy="307777"/>
              </a:xfrm>
              <a:prstGeom prst="rect">
                <a:avLst/>
              </a:prstGeom>
              <a:noFill/>
            </p:spPr>
            <p:txBody>
              <a:bodyPr wrap="none" rtlCol="0">
                <a:spAutoFit/>
              </a:bodyPr>
              <a:lstStyle/>
              <a:p>
                <a:r>
                  <a:rPr lang="en-IN" sz="1400" dirty="0">
                    <a:latin typeface="+mj-lt"/>
                  </a:rPr>
                  <a:t>From </a:t>
                </a:r>
                <a:r>
                  <a:rPr lang="en-IN" sz="1400" dirty="0" err="1">
                    <a:latin typeface="+mj-lt"/>
                  </a:rPr>
                  <a:t>ehs.uci.efu</a:t>
                </a:r>
                <a:endParaRPr lang="en-IN" sz="1400" dirty="0">
                  <a:latin typeface="+mj-lt"/>
                </a:endParaRPr>
              </a:p>
            </p:txBody>
          </p:sp>
        </p:grpSp>
      </p:grpSp>
      <p:grpSp>
        <p:nvGrpSpPr>
          <p:cNvPr id="16" name="Group 15"/>
          <p:cNvGrpSpPr/>
          <p:nvPr/>
        </p:nvGrpSpPr>
        <p:grpSpPr>
          <a:xfrm>
            <a:off x="6485121" y="3183908"/>
            <a:ext cx="2200727" cy="3113028"/>
            <a:chOff x="6478173" y="3241678"/>
            <a:chExt cx="2200727" cy="3113028"/>
          </a:xfrm>
        </p:grpSpPr>
        <p:pic>
          <p:nvPicPr>
            <p:cNvPr id="1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8173" y="3241678"/>
              <a:ext cx="2200727" cy="31130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693500" y="5985374"/>
              <a:ext cx="1860573" cy="369332"/>
            </a:xfrm>
            <a:prstGeom prst="rect">
              <a:avLst/>
            </a:prstGeom>
            <a:noFill/>
          </p:spPr>
          <p:txBody>
            <a:bodyPr wrap="none" rtlCol="0">
              <a:spAutoFit/>
            </a:bodyPr>
            <a:lstStyle/>
            <a:p>
              <a:pPr algn="ctr"/>
              <a:r>
                <a:rPr lang="en-IN" b="1" dirty="0">
                  <a:latin typeface="+mj-lt"/>
                </a:rPr>
                <a:t>No sharps in trash</a:t>
              </a:r>
            </a:p>
          </p:txBody>
        </p:sp>
      </p:grpSp>
      <p:grpSp>
        <p:nvGrpSpPr>
          <p:cNvPr id="27" name="Group 26"/>
          <p:cNvGrpSpPr/>
          <p:nvPr/>
        </p:nvGrpSpPr>
        <p:grpSpPr>
          <a:xfrm>
            <a:off x="170013" y="3183908"/>
            <a:ext cx="3943805" cy="3043815"/>
            <a:chOff x="170013" y="3183908"/>
            <a:chExt cx="3943805" cy="3043815"/>
          </a:xfrm>
        </p:grpSpPr>
        <p:grpSp>
          <p:nvGrpSpPr>
            <p:cNvPr id="24" name="Group 23"/>
            <p:cNvGrpSpPr/>
            <p:nvPr/>
          </p:nvGrpSpPr>
          <p:grpSpPr>
            <a:xfrm>
              <a:off x="170013" y="3183908"/>
              <a:ext cx="3943805" cy="3043815"/>
              <a:chOff x="1295399" y="3276284"/>
              <a:chExt cx="3943805" cy="3043815"/>
            </a:xfrm>
          </p:grpSpPr>
          <p:grpSp>
            <p:nvGrpSpPr>
              <p:cNvPr id="23" name="Group 22"/>
              <p:cNvGrpSpPr/>
              <p:nvPr/>
            </p:nvGrpSpPr>
            <p:grpSpPr>
              <a:xfrm>
                <a:off x="1295399" y="3276284"/>
                <a:ext cx="3943805" cy="3043815"/>
                <a:chOff x="520563" y="3258513"/>
                <a:chExt cx="3943805" cy="3043815"/>
              </a:xfrm>
            </p:grpSpPr>
            <p:sp>
              <p:nvSpPr>
                <p:cNvPr id="17" name="TextBox 16"/>
                <p:cNvSpPr txBox="1"/>
                <p:nvPr/>
              </p:nvSpPr>
              <p:spPr>
                <a:xfrm>
                  <a:off x="3045710" y="5994551"/>
                  <a:ext cx="1418658" cy="307777"/>
                </a:xfrm>
                <a:prstGeom prst="rect">
                  <a:avLst/>
                </a:prstGeom>
                <a:noFill/>
              </p:spPr>
              <p:txBody>
                <a:bodyPr wrap="none" rtlCol="0">
                  <a:spAutoFit/>
                </a:bodyPr>
                <a:lstStyle/>
                <a:p>
                  <a:r>
                    <a:rPr lang="en-IN" sz="1400" dirty="0">
                      <a:latin typeface="+mj-lt"/>
                    </a:rPr>
                    <a:t>From CU Boulder</a:t>
                  </a:r>
                </a:p>
              </p:txBody>
            </p:sp>
            <p:grpSp>
              <p:nvGrpSpPr>
                <p:cNvPr id="22" name="Group 21"/>
                <p:cNvGrpSpPr/>
                <p:nvPr/>
              </p:nvGrpSpPr>
              <p:grpSpPr>
                <a:xfrm>
                  <a:off x="520563" y="3258513"/>
                  <a:ext cx="3810000" cy="2762250"/>
                  <a:chOff x="520563" y="3258513"/>
                  <a:chExt cx="3810000" cy="2762250"/>
                </a:xfrm>
              </p:grpSpPr>
              <p:pic>
                <p:nvPicPr>
                  <p:cNvPr id="16390" name="Picture 6" descr="Image result for lab waste sol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63" y="3258513"/>
                    <a:ext cx="3810000" cy="27622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185679" y="3726468"/>
                    <a:ext cx="1701107" cy="369332"/>
                  </a:xfrm>
                  <a:prstGeom prst="rect">
                    <a:avLst/>
                  </a:prstGeom>
                  <a:noFill/>
                </p:spPr>
                <p:txBody>
                  <a:bodyPr wrap="none" rtlCol="0">
                    <a:spAutoFit/>
                  </a:bodyPr>
                  <a:lstStyle/>
                  <a:p>
                    <a:r>
                      <a:rPr lang="en-IN" b="1" dirty="0">
                        <a:solidFill>
                          <a:srgbClr val="FFFF00"/>
                        </a:solidFill>
                        <a:latin typeface="+mj-lt"/>
                      </a:rPr>
                      <a:t>Closable funnels</a:t>
                    </a:r>
                  </a:p>
                </p:txBody>
              </p:sp>
            </p:grpSp>
          </p:grpSp>
          <p:sp>
            <p:nvSpPr>
              <p:cNvPr id="28" name="TextBox 27"/>
              <p:cNvSpPr txBox="1"/>
              <p:nvPr/>
            </p:nvSpPr>
            <p:spPr>
              <a:xfrm>
                <a:off x="1403648" y="5304436"/>
                <a:ext cx="909019" cy="707886"/>
              </a:xfrm>
              <a:prstGeom prst="rect">
                <a:avLst/>
              </a:prstGeom>
              <a:noFill/>
            </p:spPr>
            <p:txBody>
              <a:bodyPr wrap="square" rtlCol="0">
                <a:spAutoFit/>
              </a:bodyPr>
              <a:lstStyle/>
              <a:p>
                <a:r>
                  <a:rPr lang="en-IN" sz="2000" b="1" dirty="0">
                    <a:solidFill>
                      <a:srgbClr val="FFFF00"/>
                    </a:solidFill>
                    <a:latin typeface="+mj-lt"/>
                  </a:rPr>
                  <a:t>Solid waste</a:t>
                </a:r>
              </a:p>
            </p:txBody>
          </p:sp>
        </p:grpSp>
        <p:sp>
          <p:nvSpPr>
            <p:cNvPr id="26" name="TextBox 25"/>
            <p:cNvSpPr txBox="1"/>
            <p:nvPr/>
          </p:nvSpPr>
          <p:spPr>
            <a:xfrm>
              <a:off x="1613806" y="4565033"/>
              <a:ext cx="894925" cy="369332"/>
            </a:xfrm>
            <a:prstGeom prst="rect">
              <a:avLst/>
            </a:prstGeom>
            <a:solidFill>
              <a:schemeClr val="bg1"/>
            </a:solidFill>
          </p:spPr>
          <p:txBody>
            <a:bodyPr wrap="none" rtlCol="0">
              <a:spAutoFit/>
            </a:bodyPr>
            <a:lstStyle/>
            <a:p>
              <a:r>
                <a:rPr lang="en-IN" b="1" dirty="0">
                  <a:latin typeface="+mj-lt"/>
                </a:rPr>
                <a:t>Organic</a:t>
              </a:r>
            </a:p>
          </p:txBody>
        </p:sp>
        <p:sp>
          <p:nvSpPr>
            <p:cNvPr id="32" name="TextBox 31"/>
            <p:cNvSpPr txBox="1"/>
            <p:nvPr/>
          </p:nvSpPr>
          <p:spPr>
            <a:xfrm>
              <a:off x="2960437" y="4565033"/>
              <a:ext cx="575799" cy="369332"/>
            </a:xfrm>
            <a:prstGeom prst="rect">
              <a:avLst/>
            </a:prstGeom>
            <a:solidFill>
              <a:schemeClr val="bg1"/>
            </a:solidFill>
          </p:spPr>
          <p:txBody>
            <a:bodyPr wrap="none" rtlCol="0">
              <a:spAutoFit/>
            </a:bodyPr>
            <a:lstStyle/>
            <a:p>
              <a:r>
                <a:rPr lang="en-IN" b="1" dirty="0">
                  <a:latin typeface="+mj-lt"/>
                </a:rPr>
                <a:t>Acid</a:t>
              </a:r>
            </a:p>
          </p:txBody>
        </p:sp>
      </p:grpSp>
      <p:grpSp>
        <p:nvGrpSpPr>
          <p:cNvPr id="29" name="Group 28"/>
          <p:cNvGrpSpPr/>
          <p:nvPr/>
        </p:nvGrpSpPr>
        <p:grpSpPr>
          <a:xfrm>
            <a:off x="4242653" y="3183907"/>
            <a:ext cx="1996690" cy="3169349"/>
            <a:chOff x="4242653" y="3183907"/>
            <a:chExt cx="1996690" cy="3169349"/>
          </a:xfrm>
        </p:grpSpPr>
        <p:pic>
          <p:nvPicPr>
            <p:cNvPr id="16394" name="Picture 10"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2653" y="3183907"/>
              <a:ext cx="1996690" cy="316934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4396711" y="5858391"/>
              <a:ext cx="1701428" cy="369332"/>
            </a:xfrm>
            <a:prstGeom prst="rect">
              <a:avLst/>
            </a:prstGeom>
            <a:noFill/>
          </p:spPr>
          <p:txBody>
            <a:bodyPr wrap="none" rtlCol="0">
              <a:spAutoFit/>
            </a:bodyPr>
            <a:lstStyle/>
            <a:p>
              <a:pPr algn="ctr"/>
              <a:r>
                <a:rPr lang="en-IN" b="1" dirty="0">
                  <a:latin typeface="+mj-lt"/>
                </a:rPr>
                <a:t>No glass in trash</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emical-segregation.png"/>
          <p:cNvPicPr>
            <a:picLocks noChangeAspect="1"/>
          </p:cNvPicPr>
          <p:nvPr/>
        </p:nvPicPr>
        <p:blipFill>
          <a:blip r:embed="rId2" cstate="print"/>
          <a:stretch>
            <a:fillRect/>
          </a:stretch>
        </p:blipFill>
        <p:spPr>
          <a:xfrm>
            <a:off x="971600" y="147748"/>
            <a:ext cx="7715304" cy="6216525"/>
          </a:xfrm>
          <a:prstGeom prst="rect">
            <a:avLst/>
          </a:prstGeom>
        </p:spPr>
      </p:pic>
      <p:sp>
        <p:nvSpPr>
          <p:cNvPr id="2" name="TextBox 1"/>
          <p:cNvSpPr txBox="1"/>
          <p:nvPr/>
        </p:nvSpPr>
        <p:spPr>
          <a:xfrm rot="16200000">
            <a:off x="-2186110" y="3167390"/>
            <a:ext cx="5286412" cy="523220"/>
          </a:xfrm>
          <a:prstGeom prst="rect">
            <a:avLst/>
          </a:prstGeom>
          <a:noFill/>
        </p:spPr>
        <p:txBody>
          <a:bodyPr wrap="square" rtlCol="0">
            <a:spAutoFit/>
          </a:bodyPr>
          <a:lstStyle/>
          <a:p>
            <a:pPr algn="ctr"/>
            <a:r>
              <a:rPr lang="en-IN" sz="2800" dirty="0"/>
              <a:t>Chemical Waste Compatibility</a:t>
            </a:r>
            <a:endParaRPr lang="en-US" sz="2800" dirty="0"/>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35</a:t>
            </a:fld>
            <a:endParaRPr lang="en-US"/>
          </a:p>
        </p:txBody>
      </p:sp>
      <p:sp>
        <p:nvSpPr>
          <p:cNvPr id="6" name="Date Placeholder 5"/>
          <p:cNvSpPr>
            <a:spLocks noGrp="1"/>
          </p:cNvSpPr>
          <p:nvPr>
            <p:ph type="dt" sz="half" idx="10"/>
          </p:nvPr>
        </p:nvSpPr>
        <p:spPr/>
        <p:txBody>
          <a:bodyPr/>
          <a:lstStyle/>
          <a:p>
            <a:r>
              <a:rPr lang="en-US"/>
              <a:t>28-Jan-2019</a:t>
            </a:r>
          </a:p>
        </p:txBody>
      </p:sp>
      <p:sp>
        <p:nvSpPr>
          <p:cNvPr id="7" name="TextBox 6"/>
          <p:cNvSpPr txBox="1"/>
          <p:nvPr/>
        </p:nvSpPr>
        <p:spPr>
          <a:xfrm>
            <a:off x="6943276" y="6343527"/>
            <a:ext cx="1728037" cy="307777"/>
          </a:xfrm>
          <a:prstGeom prst="rect">
            <a:avLst/>
          </a:prstGeom>
          <a:noFill/>
        </p:spPr>
        <p:txBody>
          <a:bodyPr wrap="none" rtlCol="0">
            <a:spAutoFit/>
          </a:bodyPr>
          <a:lstStyle/>
          <a:p>
            <a:r>
              <a:rPr lang="en-IN" sz="1400" dirty="0">
                <a:latin typeface="+mj-lt"/>
              </a:rPr>
              <a:t>From ehs.virginia.edu</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mical_Waste_Disposal_Guideline (1).jpg"/>
          <p:cNvPicPr>
            <a:picLocks noChangeAspect="1"/>
          </p:cNvPicPr>
          <p:nvPr/>
        </p:nvPicPr>
        <p:blipFill>
          <a:blip r:embed="rId2" cstate="print"/>
          <a:stretch>
            <a:fillRect/>
          </a:stretch>
        </p:blipFill>
        <p:spPr>
          <a:xfrm>
            <a:off x="-23620" y="-1"/>
            <a:ext cx="9167620" cy="6875715"/>
          </a:xfrm>
          <a:prstGeom prst="rect">
            <a:avLst/>
          </a:prstGeom>
        </p:spPr>
      </p:pic>
      <p:sp>
        <p:nvSpPr>
          <p:cNvPr id="6" name="TextBox 5"/>
          <p:cNvSpPr txBox="1"/>
          <p:nvPr/>
        </p:nvSpPr>
        <p:spPr>
          <a:xfrm>
            <a:off x="7531967" y="6550223"/>
            <a:ext cx="1600375" cy="307777"/>
          </a:xfrm>
          <a:prstGeom prst="rect">
            <a:avLst/>
          </a:prstGeom>
          <a:noFill/>
        </p:spPr>
        <p:txBody>
          <a:bodyPr wrap="none" rtlCol="0">
            <a:spAutoFit/>
          </a:bodyPr>
          <a:lstStyle/>
          <a:p>
            <a:r>
              <a:rPr lang="en-IN" sz="1400" b="1" dirty="0">
                <a:latin typeface="+mj-lt"/>
              </a:rPr>
              <a:t>From Wikipedia.org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nvPr>
        </p:nvGraphicFramePr>
        <p:xfrm>
          <a:off x="228600" y="908050"/>
          <a:ext cx="8763000" cy="4033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r>
              <a:rPr lang="en-US"/>
              <a:t>28-Jan-2019</a:t>
            </a:r>
          </a:p>
        </p:txBody>
      </p:sp>
      <p:sp>
        <p:nvSpPr>
          <p:cNvPr id="2" name="Footer Placeholder 1"/>
          <p:cNvSpPr>
            <a:spLocks noGrp="1"/>
          </p:cNvSpPr>
          <p:nvPr>
            <p:ph type="ftr" sz="quarter" idx="11"/>
          </p:nvPr>
        </p:nvSpPr>
        <p:spPr/>
        <p:txBody>
          <a:bodyPr/>
          <a:lstStyle/>
          <a:p>
            <a:r>
              <a:rPr lang="en-US"/>
              <a:t>General Lab Safety</a:t>
            </a:r>
          </a:p>
        </p:txBody>
      </p:sp>
      <p:sp>
        <p:nvSpPr>
          <p:cNvPr id="3" name="Slide Number Placeholder 2"/>
          <p:cNvSpPr>
            <a:spLocks noGrp="1"/>
          </p:cNvSpPr>
          <p:nvPr>
            <p:ph type="sldNum" sz="quarter" idx="12"/>
          </p:nvPr>
        </p:nvSpPr>
        <p:spPr/>
        <p:txBody>
          <a:bodyPr/>
          <a:lstStyle/>
          <a:p>
            <a:fld id="{913914EC-D32E-465B-AB5A-C301A297C11C}" type="slidenum">
              <a:rPr lang="en-US" smtClean="0"/>
              <a:pPr/>
              <a:t>37</a:t>
            </a:fld>
            <a:endParaRPr lang="en-US"/>
          </a:p>
        </p:txBody>
      </p:sp>
      <p:sp>
        <p:nvSpPr>
          <p:cNvPr id="8" name="Title 7"/>
          <p:cNvSpPr>
            <a:spLocks noGrp="1"/>
          </p:cNvSpPr>
          <p:nvPr>
            <p:ph type="title"/>
          </p:nvPr>
        </p:nvSpPr>
        <p:spPr/>
        <p:txBody>
          <a:bodyPr/>
          <a:lstStyle/>
          <a:p>
            <a:r>
              <a:rPr lang="en-IN" dirty="0"/>
              <a:t>HW: </a:t>
            </a:r>
            <a:r>
              <a:rPr lang="en-IN" dirty="0" err="1"/>
              <a:t>BioWaste</a:t>
            </a:r>
            <a:endParaRPr lang="en-IN"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80816_113340.jpg"/>
          <p:cNvPicPr>
            <a:picLocks noChangeAspect="1"/>
          </p:cNvPicPr>
          <p:nvPr/>
        </p:nvPicPr>
        <p:blipFill>
          <a:blip r:embed="rId2" cstate="print"/>
          <a:stretch>
            <a:fillRect/>
          </a:stretch>
        </p:blipFill>
        <p:spPr>
          <a:xfrm rot="5400000">
            <a:off x="44704" y="1085797"/>
            <a:ext cx="5904658" cy="4050869"/>
          </a:xfrm>
          <a:prstGeom prst="rect">
            <a:avLst/>
          </a:prstGeom>
        </p:spPr>
      </p:pic>
      <p:pic>
        <p:nvPicPr>
          <p:cNvPr id="6" name="Picture 5" descr="20180816_124306.jpg"/>
          <p:cNvPicPr>
            <a:picLocks noChangeAspect="1"/>
          </p:cNvPicPr>
          <p:nvPr/>
        </p:nvPicPr>
        <p:blipFill rotWithShape="1">
          <a:blip r:embed="rId3" cstate="print"/>
          <a:srcRect t="11583"/>
          <a:stretch>
            <a:fillRect/>
          </a:stretch>
        </p:blipFill>
        <p:spPr>
          <a:xfrm rot="5400000">
            <a:off x="4081497" y="1153461"/>
            <a:ext cx="5904659" cy="3915542"/>
          </a:xfrm>
          <a:prstGeom prst="rect">
            <a:avLst/>
          </a:prstGeom>
        </p:spPr>
      </p:pic>
      <p:sp>
        <p:nvSpPr>
          <p:cNvPr id="9" name="Down Arrow 8"/>
          <p:cNvSpPr/>
          <p:nvPr/>
        </p:nvSpPr>
        <p:spPr>
          <a:xfrm>
            <a:off x="5534480" y="910796"/>
            <a:ext cx="3370744" cy="83436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Cardboard?</a:t>
            </a:r>
          </a:p>
        </p:txBody>
      </p:sp>
      <p:sp>
        <p:nvSpPr>
          <p:cNvPr id="2" name="Footer Placeholder 1"/>
          <p:cNvSpPr>
            <a:spLocks noGrp="1"/>
          </p:cNvSpPr>
          <p:nvPr>
            <p:ph type="ftr" sz="quarter" idx="11"/>
          </p:nvPr>
        </p:nvSpPr>
        <p:spPr/>
        <p:txBody>
          <a:bodyPr/>
          <a:lstStyle/>
          <a:p>
            <a:r>
              <a:rPr lang="en-US"/>
              <a:t>General Lab Safety</a:t>
            </a:r>
          </a:p>
        </p:txBody>
      </p:sp>
      <p:sp>
        <p:nvSpPr>
          <p:cNvPr id="3" name="Slide Number Placeholder 2"/>
          <p:cNvSpPr>
            <a:spLocks noGrp="1"/>
          </p:cNvSpPr>
          <p:nvPr>
            <p:ph type="sldNum" sz="quarter" idx="12"/>
          </p:nvPr>
        </p:nvSpPr>
        <p:spPr/>
        <p:txBody>
          <a:bodyPr/>
          <a:lstStyle/>
          <a:p>
            <a:fld id="{913914EC-D32E-465B-AB5A-C301A297C11C}" type="slidenum">
              <a:rPr lang="en-US" smtClean="0"/>
              <a:pPr/>
              <a:t>38</a:t>
            </a:fld>
            <a:endParaRPr lang="en-US"/>
          </a:p>
        </p:txBody>
      </p:sp>
      <p:sp>
        <p:nvSpPr>
          <p:cNvPr id="4" name="Date Placeholder 3"/>
          <p:cNvSpPr>
            <a:spLocks noGrp="1"/>
          </p:cNvSpPr>
          <p:nvPr>
            <p:ph type="dt" sz="half" idx="10"/>
          </p:nvPr>
        </p:nvSpPr>
        <p:spPr/>
        <p:txBody>
          <a:bodyPr/>
          <a:lstStyle/>
          <a:p>
            <a:r>
              <a:rPr lang="en-US"/>
              <a:t>28-Jan-2019</a:t>
            </a:r>
          </a:p>
        </p:txBody>
      </p:sp>
      <p:sp>
        <p:nvSpPr>
          <p:cNvPr id="11" name="&quot;Not Allowed&quot; Symbol 10"/>
          <p:cNvSpPr/>
          <p:nvPr/>
        </p:nvSpPr>
        <p:spPr>
          <a:xfrm>
            <a:off x="7563598" y="4653136"/>
            <a:ext cx="1332000" cy="1332000"/>
          </a:xfrm>
          <a:prstGeom prst="noSmoking">
            <a:avLst>
              <a:gd name="adj" fmla="val 188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2" name="&quot;Not Allowed&quot; Symbol 11"/>
          <p:cNvSpPr/>
          <p:nvPr/>
        </p:nvSpPr>
        <p:spPr>
          <a:xfrm>
            <a:off x="971598" y="4731561"/>
            <a:ext cx="1332000" cy="1332000"/>
          </a:xfrm>
          <a:prstGeom prst="noSmoking">
            <a:avLst>
              <a:gd name="adj" fmla="val 188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4" name="Down Arrow 8"/>
          <p:cNvSpPr/>
          <p:nvPr/>
        </p:nvSpPr>
        <p:spPr>
          <a:xfrm>
            <a:off x="2843808" y="2924944"/>
            <a:ext cx="1427169" cy="6662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label</a:t>
            </a:r>
          </a:p>
        </p:txBody>
      </p:sp>
      <p:sp>
        <p:nvSpPr>
          <p:cNvPr id="15" name="Down Arrow 8"/>
          <p:cNvSpPr/>
          <p:nvPr/>
        </p:nvSpPr>
        <p:spPr>
          <a:xfrm>
            <a:off x="7569716" y="2501002"/>
            <a:ext cx="1367613" cy="16003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cover</a:t>
            </a:r>
          </a:p>
        </p:txBody>
      </p:sp>
      <p:sp>
        <p:nvSpPr>
          <p:cNvPr id="7" name="Arrow: Up 6"/>
          <p:cNvSpPr/>
          <p:nvPr/>
        </p:nvSpPr>
        <p:spPr>
          <a:xfrm>
            <a:off x="2120866" y="5946317"/>
            <a:ext cx="1947333" cy="666265"/>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Poor upkeep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enovo\Desktop\Chemical_Waste_Area.jpg"/>
          <p:cNvPicPr>
            <a:picLocks noChangeAspect="1" noChangeArrowheads="1"/>
          </p:cNvPicPr>
          <p:nvPr/>
        </p:nvPicPr>
        <p:blipFill rotWithShape="1">
          <a:blip r:embed="rId2" cstate="print"/>
          <a:srcRect t="7350" b="5034"/>
          <a:stretch>
            <a:fillRect/>
          </a:stretch>
        </p:blipFill>
        <p:spPr bwMode="auto">
          <a:xfrm>
            <a:off x="1251938" y="10798"/>
            <a:ext cx="6073958" cy="7077633"/>
          </a:xfrm>
          <a:prstGeom prst="rect">
            <a:avLst/>
          </a:prstGeom>
          <a:noFill/>
        </p:spPr>
      </p:pic>
      <p:sp>
        <p:nvSpPr>
          <p:cNvPr id="3" name="TextBox 2"/>
          <p:cNvSpPr txBox="1"/>
          <p:nvPr/>
        </p:nvSpPr>
        <p:spPr>
          <a:xfrm>
            <a:off x="2133600" y="3087949"/>
            <a:ext cx="5072098" cy="461665"/>
          </a:xfrm>
          <a:prstGeom prst="rect">
            <a:avLst/>
          </a:prstGeom>
          <a:noFill/>
        </p:spPr>
        <p:txBody>
          <a:bodyPr wrap="square" rtlCol="0">
            <a:spAutoFit/>
          </a:bodyPr>
          <a:lstStyle/>
          <a:p>
            <a:r>
              <a:rPr lang="en-IN" sz="2400" b="1" dirty="0">
                <a:solidFill>
                  <a:srgbClr val="FFFF00"/>
                </a:solidFill>
              </a:rPr>
              <a:t>LABEL  YOUR CHEMICAL WASTE</a:t>
            </a:r>
            <a:endParaRPr lang="en-US" sz="2400" b="1" dirty="0">
              <a:solidFill>
                <a:srgbClr val="FFFF00"/>
              </a:solidFill>
            </a:endParaRPr>
          </a:p>
        </p:txBody>
      </p:sp>
      <p:sp>
        <p:nvSpPr>
          <p:cNvPr id="2" name="Footer Placeholder 1"/>
          <p:cNvSpPr>
            <a:spLocks noGrp="1"/>
          </p:cNvSpPr>
          <p:nvPr>
            <p:ph type="ftr" sz="quarter" idx="11"/>
          </p:nvPr>
        </p:nvSpPr>
        <p:spPr/>
        <p:txBody>
          <a:bodyPr/>
          <a:lstStyle/>
          <a:p>
            <a:r>
              <a:rPr lang="en-US"/>
              <a:t>General Lab Safety</a:t>
            </a:r>
          </a:p>
        </p:txBody>
      </p:sp>
      <p:sp>
        <p:nvSpPr>
          <p:cNvPr id="4" name="Slide Number Placeholder 3"/>
          <p:cNvSpPr>
            <a:spLocks noGrp="1"/>
          </p:cNvSpPr>
          <p:nvPr>
            <p:ph type="sldNum" sz="quarter" idx="12"/>
          </p:nvPr>
        </p:nvSpPr>
        <p:spPr/>
        <p:txBody>
          <a:bodyPr/>
          <a:lstStyle/>
          <a:p>
            <a:fld id="{913914EC-D32E-465B-AB5A-C301A297C11C}" type="slidenum">
              <a:rPr lang="en-US" smtClean="0"/>
              <a:pPr/>
              <a:t>39</a:t>
            </a:fld>
            <a:endParaRPr lang="en-US"/>
          </a:p>
        </p:txBody>
      </p:sp>
      <p:sp>
        <p:nvSpPr>
          <p:cNvPr id="5" name="Date Placeholder 4"/>
          <p:cNvSpPr>
            <a:spLocks noGrp="1"/>
          </p:cNvSpPr>
          <p:nvPr>
            <p:ph type="dt" sz="half" idx="10"/>
          </p:nvPr>
        </p:nvSpPr>
        <p:spPr/>
        <p:txBody>
          <a:bodyPr/>
          <a:lstStyle/>
          <a:p>
            <a:r>
              <a:rPr lang="en-US"/>
              <a:t>28-Jan-2019</a:t>
            </a:r>
          </a:p>
        </p:txBody>
      </p:sp>
      <p:sp>
        <p:nvSpPr>
          <p:cNvPr id="6" name="TextBox 5"/>
          <p:cNvSpPr txBox="1"/>
          <p:nvPr/>
        </p:nvSpPr>
        <p:spPr>
          <a:xfrm rot="16200000">
            <a:off x="6727634" y="5607895"/>
            <a:ext cx="1468479" cy="369332"/>
          </a:xfrm>
          <a:prstGeom prst="rect">
            <a:avLst/>
          </a:prstGeom>
          <a:noFill/>
        </p:spPr>
        <p:txBody>
          <a:bodyPr wrap="none" rtlCol="0">
            <a:spAutoFit/>
          </a:bodyPr>
          <a:lstStyle/>
          <a:p>
            <a:r>
              <a:rPr lang="en-IN" dirty="0">
                <a:latin typeface="+mj-lt"/>
              </a:rPr>
              <a:t>Wikipedia.org</a:t>
            </a:r>
          </a:p>
        </p:txBody>
      </p:sp>
      <p:sp>
        <p:nvSpPr>
          <p:cNvPr id="8" name="L-Shape 7"/>
          <p:cNvSpPr/>
          <p:nvPr/>
        </p:nvSpPr>
        <p:spPr>
          <a:xfrm rot="19313838">
            <a:off x="5702460" y="27070"/>
            <a:ext cx="1396268" cy="828875"/>
          </a:xfrm>
          <a:prstGeom prst="corner">
            <a:avLst>
              <a:gd name="adj1" fmla="val 37115"/>
              <a:gd name="adj2" fmla="val 4031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Lenovo\Desktop\general_ppe.png"/>
          <p:cNvPicPr>
            <a:picLocks noChangeAspect="1" noChangeArrowheads="1"/>
          </p:cNvPicPr>
          <p:nvPr/>
        </p:nvPicPr>
        <p:blipFill>
          <a:blip r:embed="rId2" cstate="print"/>
          <a:stretch>
            <a:fillRect/>
          </a:stretch>
        </p:blipFill>
        <p:spPr bwMode="auto">
          <a:xfrm>
            <a:off x="382571" y="496056"/>
            <a:ext cx="8322873" cy="2932944"/>
          </a:xfrm>
          <a:prstGeom prst="rect">
            <a:avLst/>
          </a:prstGeom>
          <a:noFill/>
        </p:spPr>
      </p:pic>
      <p:sp>
        <p:nvSpPr>
          <p:cNvPr id="16" name="Title 15"/>
          <p:cNvSpPr>
            <a:spLocks noGrp="1"/>
          </p:cNvSpPr>
          <p:nvPr>
            <p:ph type="title"/>
          </p:nvPr>
        </p:nvSpPr>
        <p:spPr/>
        <p:txBody>
          <a:bodyPr/>
          <a:lstStyle/>
          <a:p>
            <a:r>
              <a:rPr lang="en-IN" dirty="0"/>
              <a:t>A. Personal Protective </a:t>
            </a:r>
            <a:r>
              <a:rPr lang="en-IN" dirty="0" err="1" smtClean="0"/>
              <a:t>Equipments</a:t>
            </a:r>
            <a:r>
              <a:rPr lang="en-IN" dirty="0" smtClean="0"/>
              <a:t> </a:t>
            </a:r>
            <a:r>
              <a:rPr lang="en-IN" dirty="0"/>
              <a:t>(PPE)</a:t>
            </a:r>
          </a:p>
        </p:txBody>
      </p:sp>
      <p:sp>
        <p:nvSpPr>
          <p:cNvPr id="2" name="Text Placeholder 1"/>
          <p:cNvSpPr>
            <a:spLocks noGrp="1"/>
          </p:cNvSpPr>
          <p:nvPr>
            <p:ph type="body" idx="1"/>
          </p:nvPr>
        </p:nvSpPr>
        <p:spPr/>
        <p:txBody>
          <a:bodyPr/>
          <a:lstStyle/>
          <a:p>
            <a:r>
              <a:rPr lang="en-US" dirty="0"/>
              <a:t>Must be worn at ALL times in the laboratory</a:t>
            </a:r>
          </a:p>
          <a:p>
            <a:endParaRPr lang="en-IN" dirty="0"/>
          </a:p>
        </p:txBody>
      </p:sp>
      <p:sp>
        <p:nvSpPr>
          <p:cNvPr id="7" name="TextBox 6"/>
          <p:cNvSpPr txBox="1"/>
          <p:nvPr/>
        </p:nvSpPr>
        <p:spPr>
          <a:xfrm>
            <a:off x="7141891" y="3202548"/>
            <a:ext cx="1386085" cy="338554"/>
          </a:xfrm>
          <a:prstGeom prst="rect">
            <a:avLst/>
          </a:prstGeom>
          <a:noFill/>
        </p:spPr>
        <p:txBody>
          <a:bodyPr wrap="none" rtlCol="0">
            <a:spAutoFit/>
          </a:bodyPr>
          <a:lstStyle/>
          <a:p>
            <a:r>
              <a:rPr lang="en-IN" sz="1600" dirty="0">
                <a:latin typeface="+mj-lt"/>
              </a:rPr>
              <a:t>From uvm.edu</a:t>
            </a:r>
          </a:p>
        </p:txBody>
      </p:sp>
      <p:sp>
        <p:nvSpPr>
          <p:cNvPr id="17" name="Footer Placeholder 16"/>
          <p:cNvSpPr>
            <a:spLocks noGrp="1"/>
          </p:cNvSpPr>
          <p:nvPr>
            <p:ph type="ftr" sz="quarter" idx="11"/>
          </p:nvPr>
        </p:nvSpPr>
        <p:spPr/>
        <p:txBody>
          <a:bodyPr/>
          <a:lstStyle/>
          <a:p>
            <a:r>
              <a:rPr lang="en-US"/>
              <a:t>General Lab Safety</a:t>
            </a:r>
          </a:p>
        </p:txBody>
      </p:sp>
      <p:sp>
        <p:nvSpPr>
          <p:cNvPr id="18" name="Slide Number Placeholder 17"/>
          <p:cNvSpPr>
            <a:spLocks noGrp="1"/>
          </p:cNvSpPr>
          <p:nvPr>
            <p:ph type="sldNum" sz="quarter" idx="12"/>
          </p:nvPr>
        </p:nvSpPr>
        <p:spPr/>
        <p:txBody>
          <a:bodyPr/>
          <a:lstStyle/>
          <a:p>
            <a:fld id="{913914EC-D32E-465B-AB5A-C301A297C11C}" type="slidenum">
              <a:rPr lang="en-US" smtClean="0"/>
              <a:pPr/>
              <a:t>4</a:t>
            </a:fld>
            <a:endParaRPr lang="en-US"/>
          </a:p>
        </p:txBody>
      </p:sp>
      <p:sp>
        <p:nvSpPr>
          <p:cNvPr id="19" name="Date Placeholder 18"/>
          <p:cNvSpPr>
            <a:spLocks noGrp="1"/>
          </p:cNvSpPr>
          <p:nvPr>
            <p:ph type="dt" sz="half" idx="10"/>
          </p:nvPr>
        </p:nvSpPr>
        <p:spPr/>
        <p:txBody>
          <a:bodyPr/>
          <a:lstStyle/>
          <a:p>
            <a:r>
              <a:rPr lang="en-US"/>
              <a:t>28-Jan-2019</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E. Gas Safety (GS)</a:t>
            </a:r>
          </a:p>
        </p:txBody>
      </p:sp>
      <p:sp>
        <p:nvSpPr>
          <p:cNvPr id="6" name="Text Placeholder 5"/>
          <p:cNvSpPr>
            <a:spLocks noGrp="1"/>
          </p:cNvSpPr>
          <p:nvPr>
            <p:ph type="body" idx="1"/>
          </p:nvPr>
        </p:nvSpPr>
        <p:spPr/>
        <p:txBody>
          <a:bodyPr/>
          <a:lstStyle/>
          <a:p>
            <a:r>
              <a:rPr lang="en-IN" dirty="0"/>
              <a:t>Chemical hazard combined with high-pressure hazards</a:t>
            </a:r>
          </a:p>
        </p:txBody>
      </p:sp>
      <p:sp>
        <p:nvSpPr>
          <p:cNvPr id="4" name="Date Placeholder 3"/>
          <p:cNvSpPr>
            <a:spLocks noGrp="1"/>
          </p:cNvSpPr>
          <p:nvPr>
            <p:ph type="dt" sz="half" idx="10"/>
          </p:nvPr>
        </p:nvSpPr>
        <p:spPr/>
        <p:txBody>
          <a:bodyPr/>
          <a:lstStyle/>
          <a:p>
            <a:r>
              <a:rPr lang="en-US"/>
              <a:t>28-Jan-2019</a:t>
            </a:r>
          </a:p>
        </p:txBody>
      </p:sp>
      <p:sp>
        <p:nvSpPr>
          <p:cNvPr id="2" name="Footer Placeholder 1"/>
          <p:cNvSpPr>
            <a:spLocks noGrp="1"/>
          </p:cNvSpPr>
          <p:nvPr>
            <p:ph type="ftr" sz="quarter" idx="11"/>
          </p:nvPr>
        </p:nvSpPr>
        <p:spPr/>
        <p:txBody>
          <a:bodyPr/>
          <a:lstStyle/>
          <a:p>
            <a:r>
              <a:rPr lang="en-US"/>
              <a:t>General Lab Safety</a:t>
            </a:r>
          </a:p>
        </p:txBody>
      </p:sp>
      <p:sp>
        <p:nvSpPr>
          <p:cNvPr id="3" name="Slide Number Placeholder 2"/>
          <p:cNvSpPr>
            <a:spLocks noGrp="1"/>
          </p:cNvSpPr>
          <p:nvPr>
            <p:ph type="sldNum" sz="quarter" idx="12"/>
          </p:nvPr>
        </p:nvSpPr>
        <p:spPr/>
        <p:txBody>
          <a:bodyPr/>
          <a:lstStyle/>
          <a:p>
            <a:fld id="{913914EC-D32E-465B-AB5A-C301A297C11C}" type="slidenum">
              <a:rPr lang="en-US" smtClean="0"/>
              <a:pPr/>
              <a:t>40</a:t>
            </a:fld>
            <a:endParaRPr lang="en-US"/>
          </a:p>
        </p:txBody>
      </p:sp>
      <p:pic>
        <p:nvPicPr>
          <p:cNvPr id="26626" name="Picture 2" descr="Image result for gas cylinder safe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717613"/>
            <a:ext cx="3411486" cy="2560277"/>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Image result for gas cylinder safety"/>
          <p:cNvPicPr>
            <a:picLocks noChangeAspect="1" noChangeArrowheads="1"/>
          </p:cNvPicPr>
          <p:nvPr/>
        </p:nvPicPr>
        <p:blipFill rotWithShape="1">
          <a:blip r:embed="rId3">
            <a:extLst>
              <a:ext uri="{28A0092B-C50C-407E-A947-70E740481C1C}">
                <a14:useLocalDpi xmlns:a14="http://schemas.microsoft.com/office/drawing/2010/main" val="0"/>
              </a:ext>
            </a:extLst>
          </a:blip>
          <a:srcRect b="10596"/>
          <a:stretch>
            <a:fillRect/>
          </a:stretch>
        </p:blipFill>
        <p:spPr bwMode="auto">
          <a:xfrm>
            <a:off x="324095" y="670730"/>
            <a:ext cx="2796575" cy="26970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630" name="Picture 6" descr="Image result for gas cylinder safe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139" y="760593"/>
            <a:ext cx="2140504" cy="2517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41</a:t>
            </a:fld>
            <a:endParaRPr lang="en-US"/>
          </a:p>
        </p:txBody>
      </p:sp>
      <p:sp>
        <p:nvSpPr>
          <p:cNvPr id="6" name="Title 5"/>
          <p:cNvSpPr>
            <a:spLocks noGrp="1"/>
          </p:cNvSpPr>
          <p:nvPr>
            <p:ph type="title"/>
          </p:nvPr>
        </p:nvSpPr>
        <p:spPr/>
        <p:txBody>
          <a:bodyPr/>
          <a:lstStyle/>
          <a:p>
            <a:r>
              <a:rPr lang="en-IN" dirty="0"/>
              <a:t>GS: Hazards</a:t>
            </a:r>
          </a:p>
        </p:txBody>
      </p:sp>
      <p:graphicFrame>
        <p:nvGraphicFramePr>
          <p:cNvPr id="7" name="Table 6"/>
          <p:cNvGraphicFramePr>
            <a:graphicFrameLocks noGrp="1"/>
          </p:cNvGraphicFramePr>
          <p:nvPr/>
        </p:nvGraphicFramePr>
        <p:xfrm>
          <a:off x="314671" y="1067583"/>
          <a:ext cx="6400674" cy="2494280"/>
        </p:xfrm>
        <a:graphic>
          <a:graphicData uri="http://schemas.openxmlformats.org/drawingml/2006/table">
            <a:tbl>
              <a:tblPr firstRow="1" bandRow="1">
                <a:tableStyleId>{5C22544A-7EE6-4342-B048-85BDC9FD1C3A}</a:tableStyleId>
              </a:tblPr>
              <a:tblGrid>
                <a:gridCol w="2800922"/>
                <a:gridCol w="3599752"/>
              </a:tblGrid>
              <a:tr h="370840">
                <a:tc>
                  <a:txBody>
                    <a:bodyPr/>
                    <a:lstStyle/>
                    <a:p>
                      <a:r>
                        <a:rPr lang="en-IN" dirty="0"/>
                        <a:t>Hazard</a:t>
                      </a:r>
                    </a:p>
                  </a:txBody>
                  <a:tcPr/>
                </a:tc>
                <a:tc>
                  <a:txBody>
                    <a:bodyPr/>
                    <a:lstStyle/>
                    <a:p>
                      <a:r>
                        <a:rPr lang="en-IN" dirty="0"/>
                        <a:t>Gasses</a:t>
                      </a:r>
                    </a:p>
                  </a:txBody>
                  <a:tcPr/>
                </a:tc>
              </a:tr>
              <a:tr h="370840">
                <a:tc>
                  <a:txBody>
                    <a:bodyPr/>
                    <a:lstStyle/>
                    <a:p>
                      <a:r>
                        <a:rPr lang="en-IN" dirty="0"/>
                        <a:t>Compressed inert gas</a:t>
                      </a:r>
                    </a:p>
                  </a:txBody>
                  <a:tcPr/>
                </a:tc>
                <a:tc>
                  <a:txBody>
                    <a:bodyPr/>
                    <a:lstStyle/>
                    <a:p>
                      <a:r>
                        <a:rPr lang="en-IN" dirty="0"/>
                        <a:t>N</a:t>
                      </a:r>
                      <a:r>
                        <a:rPr lang="en-IN" baseline="-25000" dirty="0"/>
                        <a:t>2</a:t>
                      </a:r>
                      <a:r>
                        <a:rPr lang="en-IN" dirty="0"/>
                        <a:t>, </a:t>
                      </a:r>
                      <a:r>
                        <a:rPr lang="en-IN" dirty="0" err="1"/>
                        <a:t>Ar</a:t>
                      </a:r>
                      <a:r>
                        <a:rPr lang="en-IN" dirty="0"/>
                        <a:t>, He, CO</a:t>
                      </a:r>
                      <a:r>
                        <a:rPr lang="en-IN" baseline="-25000" dirty="0"/>
                        <a:t>2</a:t>
                      </a:r>
                    </a:p>
                  </a:txBody>
                  <a:tcPr/>
                </a:tc>
              </a:tr>
              <a:tr h="370840">
                <a:tc>
                  <a:txBody>
                    <a:bodyPr/>
                    <a:lstStyle/>
                    <a:p>
                      <a:r>
                        <a:rPr lang="en-IN" dirty="0"/>
                        <a:t>Flammable gasses</a:t>
                      </a:r>
                    </a:p>
                  </a:txBody>
                  <a:tcPr/>
                </a:tc>
                <a:tc>
                  <a:txBody>
                    <a:bodyPr/>
                    <a:lstStyle/>
                    <a:p>
                      <a:r>
                        <a:rPr lang="en-IN" dirty="0"/>
                        <a:t>H</a:t>
                      </a:r>
                      <a:r>
                        <a:rPr lang="en-IN" baseline="-25000" dirty="0"/>
                        <a:t>2</a:t>
                      </a:r>
                      <a:r>
                        <a:rPr lang="en-IN" dirty="0"/>
                        <a:t>, CH</a:t>
                      </a:r>
                      <a:r>
                        <a:rPr lang="en-IN" baseline="-25000" dirty="0"/>
                        <a:t>4</a:t>
                      </a:r>
                      <a:r>
                        <a:rPr lang="en-IN" dirty="0"/>
                        <a:t>, C</a:t>
                      </a:r>
                      <a:r>
                        <a:rPr lang="en-IN" sz="1800" baseline="-25000" dirty="0"/>
                        <a:t>2</a:t>
                      </a:r>
                      <a:r>
                        <a:rPr lang="en-IN" dirty="0"/>
                        <a:t>H</a:t>
                      </a:r>
                      <a:r>
                        <a:rPr lang="en-IN" baseline="-25000" dirty="0"/>
                        <a:t>6</a:t>
                      </a:r>
                      <a:r>
                        <a:rPr lang="en-IN" dirty="0"/>
                        <a:t>, C</a:t>
                      </a:r>
                      <a:r>
                        <a:rPr lang="en-IN" baseline="-25000" dirty="0"/>
                        <a:t>2</a:t>
                      </a:r>
                      <a:r>
                        <a:rPr lang="en-IN" dirty="0"/>
                        <a:t>H</a:t>
                      </a:r>
                      <a:r>
                        <a:rPr lang="en-IN" baseline="-25000" dirty="0"/>
                        <a:t>2</a:t>
                      </a:r>
                      <a:r>
                        <a:rPr lang="en-IN" dirty="0"/>
                        <a:t>, LPG</a:t>
                      </a:r>
                    </a:p>
                  </a:txBody>
                  <a:tcPr/>
                </a:tc>
              </a:tr>
              <a:tr h="370840">
                <a:tc>
                  <a:txBody>
                    <a:bodyPr/>
                    <a:lstStyle/>
                    <a:p>
                      <a:r>
                        <a:rPr lang="en-IN" dirty="0"/>
                        <a:t>Oxidizers</a:t>
                      </a:r>
                    </a:p>
                  </a:txBody>
                  <a:tcPr/>
                </a:tc>
                <a:tc>
                  <a:txBody>
                    <a:bodyPr/>
                    <a:lstStyle/>
                    <a:p>
                      <a:r>
                        <a:rPr lang="en-IN" dirty="0"/>
                        <a:t>O</a:t>
                      </a:r>
                      <a:r>
                        <a:rPr lang="en-IN" baseline="-25000" dirty="0"/>
                        <a:t>2</a:t>
                      </a:r>
                      <a:r>
                        <a:rPr lang="en-IN" dirty="0"/>
                        <a:t>, N</a:t>
                      </a:r>
                      <a:r>
                        <a:rPr lang="en-IN" baseline="-25000" dirty="0"/>
                        <a:t>2</a:t>
                      </a:r>
                      <a:r>
                        <a:rPr lang="en-IN" dirty="0"/>
                        <a:t>O</a:t>
                      </a:r>
                    </a:p>
                  </a:txBody>
                  <a:tcPr/>
                </a:tc>
              </a:tr>
              <a:tr h="370840">
                <a:tc>
                  <a:txBody>
                    <a:bodyPr/>
                    <a:lstStyle/>
                    <a:p>
                      <a:r>
                        <a:rPr lang="en-IN" dirty="0"/>
                        <a:t>Toxic</a:t>
                      </a:r>
                    </a:p>
                  </a:txBody>
                  <a:tcPr/>
                </a:tc>
                <a:tc>
                  <a:txBody>
                    <a:bodyPr/>
                    <a:lstStyle/>
                    <a:p>
                      <a:r>
                        <a:rPr lang="en-IN" dirty="0"/>
                        <a:t>CO, H</a:t>
                      </a:r>
                      <a:r>
                        <a:rPr lang="en-IN" baseline="-25000" dirty="0"/>
                        <a:t>2</a:t>
                      </a:r>
                      <a:r>
                        <a:rPr lang="en-IN" dirty="0"/>
                        <a:t>S, BCl</a:t>
                      </a:r>
                      <a:r>
                        <a:rPr lang="en-IN" baseline="-25000" dirty="0"/>
                        <a:t>3</a:t>
                      </a:r>
                      <a:r>
                        <a:rPr lang="en-IN" dirty="0"/>
                        <a:t>, B</a:t>
                      </a:r>
                      <a:r>
                        <a:rPr lang="en-IN" baseline="-25000" dirty="0"/>
                        <a:t>2</a:t>
                      </a:r>
                      <a:r>
                        <a:rPr lang="en-IN" dirty="0"/>
                        <a:t>H</a:t>
                      </a:r>
                      <a:r>
                        <a:rPr lang="en-IN" baseline="-25000" dirty="0"/>
                        <a:t>6</a:t>
                      </a:r>
                      <a:r>
                        <a:rPr lang="en-IN" dirty="0"/>
                        <a:t>, Si</a:t>
                      </a:r>
                      <a:r>
                        <a:rPr lang="en-IN" baseline="-25000" dirty="0"/>
                        <a:t>2</a:t>
                      </a:r>
                      <a:r>
                        <a:rPr lang="en-IN" dirty="0"/>
                        <a:t>Cl</a:t>
                      </a:r>
                      <a:r>
                        <a:rPr lang="en-IN" baseline="-25000" dirty="0"/>
                        <a:t>2</a:t>
                      </a:r>
                      <a:r>
                        <a:rPr lang="en-IN" dirty="0"/>
                        <a:t>, GeH</a:t>
                      </a:r>
                      <a:r>
                        <a:rPr lang="en-IN" baseline="-25000" dirty="0"/>
                        <a:t>4</a:t>
                      </a:r>
                      <a:r>
                        <a:rPr lang="en-IN" dirty="0"/>
                        <a:t>, </a:t>
                      </a:r>
                      <a:r>
                        <a:rPr lang="en-IN" baseline="0" dirty="0"/>
                        <a:t>NH</a:t>
                      </a:r>
                      <a:r>
                        <a:rPr lang="en-IN" baseline="-25000" dirty="0"/>
                        <a:t>3</a:t>
                      </a:r>
                    </a:p>
                  </a:txBody>
                  <a:tcPr/>
                </a:tc>
              </a:tr>
              <a:tr h="370840">
                <a:tc>
                  <a:txBody>
                    <a:bodyPr/>
                    <a:lstStyle/>
                    <a:p>
                      <a:r>
                        <a:rPr lang="en-IN" dirty="0"/>
                        <a:t>Pyrophoric</a:t>
                      </a:r>
                    </a:p>
                    <a:p>
                      <a:r>
                        <a:rPr lang="en-IN" dirty="0"/>
                        <a:t>(instantly catches fire in air)</a:t>
                      </a:r>
                    </a:p>
                  </a:txBody>
                  <a:tcPr/>
                </a:tc>
                <a:tc>
                  <a:txBody>
                    <a:bodyPr/>
                    <a:lstStyle/>
                    <a:p>
                      <a:r>
                        <a:rPr lang="en-IN" dirty="0"/>
                        <a:t>SiH</a:t>
                      </a:r>
                      <a:r>
                        <a:rPr lang="en-IN" baseline="-25000" dirty="0"/>
                        <a:t>4</a:t>
                      </a:r>
                      <a:r>
                        <a:rPr lang="en-IN" baseline="0" dirty="0"/>
                        <a:t>,</a:t>
                      </a:r>
                      <a:r>
                        <a:rPr lang="en-IN" dirty="0"/>
                        <a:t> PH</a:t>
                      </a:r>
                      <a:r>
                        <a:rPr lang="en-IN" baseline="-25000" dirty="0"/>
                        <a:t>3</a:t>
                      </a:r>
                      <a:r>
                        <a:rPr lang="en-IN" baseline="0" dirty="0"/>
                        <a:t>,</a:t>
                      </a:r>
                      <a:endParaRPr lang="en-IN" dirty="0"/>
                    </a:p>
                  </a:txBody>
                  <a:tcPr/>
                </a:tc>
              </a:tr>
            </a:tbl>
          </a:graphicData>
        </a:graphic>
      </p:graphicFrame>
      <p:sp>
        <p:nvSpPr>
          <p:cNvPr id="8" name="Right Brace 7"/>
          <p:cNvSpPr/>
          <p:nvPr/>
        </p:nvSpPr>
        <p:spPr>
          <a:xfrm>
            <a:off x="6891160" y="1427622"/>
            <a:ext cx="297904" cy="1072527"/>
          </a:xfrm>
          <a:prstGeom prst="rightBrace">
            <a:avLst>
              <a:gd name="adj1" fmla="val 3533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9" name="Right Brace 8"/>
          <p:cNvSpPr/>
          <p:nvPr/>
        </p:nvSpPr>
        <p:spPr>
          <a:xfrm>
            <a:off x="6898332" y="2533863"/>
            <a:ext cx="297904" cy="1027999"/>
          </a:xfrm>
          <a:prstGeom prst="rightBrace">
            <a:avLst>
              <a:gd name="adj1" fmla="val 3533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0" name="TextBox 9"/>
          <p:cNvSpPr txBox="1"/>
          <p:nvPr/>
        </p:nvSpPr>
        <p:spPr>
          <a:xfrm>
            <a:off x="7364879" y="1453353"/>
            <a:ext cx="1626719" cy="707886"/>
          </a:xfrm>
          <a:prstGeom prst="rect">
            <a:avLst/>
          </a:prstGeom>
          <a:noFill/>
        </p:spPr>
        <p:txBody>
          <a:bodyPr wrap="square" rtlCol="0">
            <a:spAutoFit/>
          </a:bodyPr>
          <a:lstStyle/>
          <a:p>
            <a:r>
              <a:rPr lang="en-IN" sz="2000" dirty="0">
                <a:latin typeface="+mj-lt"/>
              </a:rPr>
              <a:t>Compressed gasses</a:t>
            </a:r>
          </a:p>
        </p:txBody>
      </p:sp>
      <p:sp>
        <p:nvSpPr>
          <p:cNvPr id="11" name="TextBox 10"/>
          <p:cNvSpPr txBox="1"/>
          <p:nvPr/>
        </p:nvSpPr>
        <p:spPr>
          <a:xfrm>
            <a:off x="7372051" y="2533864"/>
            <a:ext cx="1818029" cy="707886"/>
          </a:xfrm>
          <a:prstGeom prst="rect">
            <a:avLst/>
          </a:prstGeom>
          <a:noFill/>
        </p:spPr>
        <p:txBody>
          <a:bodyPr wrap="square" rtlCol="0">
            <a:spAutoFit/>
          </a:bodyPr>
          <a:lstStyle/>
          <a:p>
            <a:r>
              <a:rPr lang="en-IN" sz="2000" dirty="0">
                <a:solidFill>
                  <a:srgbClr val="FF0000"/>
                </a:solidFill>
                <a:latin typeface="+mj-lt"/>
              </a:rPr>
              <a:t>Hazardous gases</a:t>
            </a:r>
          </a:p>
        </p:txBody>
      </p:sp>
      <p:grpSp>
        <p:nvGrpSpPr>
          <p:cNvPr id="18" name="Group 17"/>
          <p:cNvGrpSpPr/>
          <p:nvPr/>
        </p:nvGrpSpPr>
        <p:grpSpPr>
          <a:xfrm>
            <a:off x="298907" y="3653225"/>
            <a:ext cx="2031984" cy="2432094"/>
            <a:chOff x="1835696" y="3767661"/>
            <a:chExt cx="2031984" cy="2432094"/>
          </a:xfrm>
        </p:grpSpPr>
        <p:pic>
          <p:nvPicPr>
            <p:cNvPr id="13" name="Picture 8" descr="Image result for gas det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4167771"/>
              <a:ext cx="2031984" cy="20319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002328" y="3767661"/>
              <a:ext cx="1577611" cy="400110"/>
            </a:xfrm>
            <a:prstGeom prst="rect">
              <a:avLst/>
            </a:prstGeom>
            <a:noFill/>
          </p:spPr>
          <p:txBody>
            <a:bodyPr wrap="none" rtlCol="0">
              <a:spAutoFit/>
            </a:bodyPr>
            <a:lstStyle/>
            <a:p>
              <a:r>
                <a:rPr lang="en-IN" sz="2000" b="1" dirty="0">
                  <a:solidFill>
                    <a:srgbClr val="FF0000"/>
                  </a:solidFill>
                  <a:latin typeface="+mj-lt"/>
                </a:rPr>
                <a:t>Gas detectors</a:t>
              </a:r>
            </a:p>
          </p:txBody>
        </p:sp>
      </p:grpSp>
      <p:grpSp>
        <p:nvGrpSpPr>
          <p:cNvPr id="15" name="Group 14"/>
          <p:cNvGrpSpPr/>
          <p:nvPr/>
        </p:nvGrpSpPr>
        <p:grpSpPr>
          <a:xfrm>
            <a:off x="2209782" y="3756451"/>
            <a:ext cx="3317373" cy="2328868"/>
            <a:chOff x="1389694" y="1293088"/>
            <a:chExt cx="3317373" cy="2328868"/>
          </a:xfrm>
        </p:grpSpPr>
        <p:pic>
          <p:nvPicPr>
            <p:cNvPr id="16" name="Picture 15" descr="Image result for CVD gas manifold"/>
            <p:cNvPicPr/>
            <p:nvPr/>
          </p:nvPicPr>
          <p:blipFill>
            <a:blip r:embed="rId3">
              <a:extLst>
                <a:ext uri="{28A0092B-C50C-407E-A947-70E740481C1C}">
                  <a14:useLocalDpi xmlns:a14="http://schemas.microsoft.com/office/drawing/2010/main" val="0"/>
                </a:ext>
              </a:extLst>
            </a:blip>
            <a:srcRect/>
            <a:stretch>
              <a:fillRect/>
            </a:stretch>
          </p:blipFill>
          <p:spPr bwMode="auto">
            <a:xfrm>
              <a:off x="1460199" y="1293088"/>
              <a:ext cx="3099599" cy="2036241"/>
            </a:xfrm>
            <a:prstGeom prst="rect">
              <a:avLst/>
            </a:prstGeom>
            <a:noFill/>
            <a:ln>
              <a:noFill/>
            </a:ln>
          </p:spPr>
        </p:pic>
        <p:sp>
          <p:nvSpPr>
            <p:cNvPr id="17" name="TextBox 16"/>
            <p:cNvSpPr txBox="1"/>
            <p:nvPr/>
          </p:nvSpPr>
          <p:spPr>
            <a:xfrm>
              <a:off x="1389694" y="3221846"/>
              <a:ext cx="3317373" cy="400110"/>
            </a:xfrm>
            <a:prstGeom prst="rect">
              <a:avLst/>
            </a:prstGeom>
            <a:noFill/>
          </p:spPr>
          <p:txBody>
            <a:bodyPr wrap="square" rtlCol="0">
              <a:spAutoFit/>
            </a:bodyPr>
            <a:lstStyle/>
            <a:p>
              <a:pPr algn="ctr"/>
              <a:r>
                <a:rPr lang="en-IN" sz="2000" b="1" dirty="0">
                  <a:solidFill>
                    <a:srgbClr val="FF0000"/>
                  </a:solidFill>
                  <a:latin typeface="+mj-lt"/>
                </a:rPr>
                <a:t>Orbital welded fittings</a:t>
              </a:r>
            </a:p>
          </p:txBody>
        </p:sp>
      </p:grpSp>
      <p:grpSp>
        <p:nvGrpSpPr>
          <p:cNvPr id="19" name="Group 18"/>
          <p:cNvGrpSpPr/>
          <p:nvPr/>
        </p:nvGrpSpPr>
        <p:grpSpPr>
          <a:xfrm>
            <a:off x="5813030" y="3686937"/>
            <a:ext cx="3330970" cy="2634056"/>
            <a:chOff x="5550066" y="1583954"/>
            <a:chExt cx="3330970" cy="2634056"/>
          </a:xfrm>
        </p:grpSpPr>
        <p:pic>
          <p:nvPicPr>
            <p:cNvPr id="20" name="Picture 2" descr="Image result for gas cabinets"/>
            <p:cNvPicPr>
              <a:picLocks noChangeAspect="1" noChangeArrowheads="1"/>
            </p:cNvPicPr>
            <p:nvPr/>
          </p:nvPicPr>
          <p:blipFill rotWithShape="1">
            <a:blip r:embed="rId4">
              <a:extLst>
                <a:ext uri="{28A0092B-C50C-407E-A947-70E740481C1C}">
                  <a14:useLocalDpi xmlns:a14="http://schemas.microsoft.com/office/drawing/2010/main" val="0"/>
                </a:ext>
              </a:extLst>
            </a:blip>
            <a:srcRect l="7295" r="7576"/>
            <a:stretch>
              <a:fillRect/>
            </a:stretch>
          </p:blipFill>
          <p:spPr bwMode="auto">
            <a:xfrm>
              <a:off x="5550066" y="1583954"/>
              <a:ext cx="2242375" cy="263405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738154" y="2612401"/>
              <a:ext cx="1142882" cy="707886"/>
            </a:xfrm>
            <a:prstGeom prst="rect">
              <a:avLst/>
            </a:prstGeom>
            <a:noFill/>
          </p:spPr>
          <p:txBody>
            <a:bodyPr wrap="square" rtlCol="0">
              <a:spAutoFit/>
            </a:bodyPr>
            <a:lstStyle/>
            <a:p>
              <a:r>
                <a:rPr lang="en-IN" sz="2000" b="1" dirty="0">
                  <a:solidFill>
                    <a:srgbClr val="FF0000"/>
                  </a:solidFill>
                  <a:latin typeface="+mj-lt"/>
                </a:rPr>
                <a:t>Gas cabinets</a:t>
              </a:r>
            </a:p>
          </p:txBody>
        </p:sp>
      </p:grpSp>
      <p:sp>
        <p:nvSpPr>
          <p:cNvPr id="22" name="Rectangle 21"/>
          <p:cNvSpPr/>
          <p:nvPr/>
        </p:nvSpPr>
        <p:spPr>
          <a:xfrm>
            <a:off x="298907" y="3653225"/>
            <a:ext cx="8692691" cy="27014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Arrow: Up 22"/>
          <p:cNvSpPr/>
          <p:nvPr/>
        </p:nvSpPr>
        <p:spPr>
          <a:xfrm>
            <a:off x="7243877" y="3204775"/>
            <a:ext cx="1818029" cy="448450"/>
          </a:xfrm>
          <a:prstGeom prst="upArrow">
            <a:avLst>
              <a:gd name="adj1" fmla="val 67023"/>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additional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GS: Cylinder Handling</a:t>
            </a:r>
          </a:p>
        </p:txBody>
      </p:sp>
      <p:sp>
        <p:nvSpPr>
          <p:cNvPr id="4" name="Date Placeholder 3"/>
          <p:cNvSpPr>
            <a:spLocks noGrp="1"/>
          </p:cNvSpPr>
          <p:nvPr>
            <p:ph type="dt" sz="half" idx="10"/>
          </p:nvPr>
        </p:nvSpPr>
        <p:spPr/>
        <p:txBody>
          <a:bodyPr/>
          <a:lstStyle/>
          <a:p>
            <a:r>
              <a:rPr lang="en-US"/>
              <a:t>28-Jul-2018</a:t>
            </a:r>
            <a:endParaRPr lang="en-IN"/>
          </a:p>
        </p:txBody>
      </p:sp>
      <p:sp>
        <p:nvSpPr>
          <p:cNvPr id="5" name="Footer Placeholder 4"/>
          <p:cNvSpPr>
            <a:spLocks noGrp="1"/>
          </p:cNvSpPr>
          <p:nvPr>
            <p:ph type="ftr" sz="quarter" idx="11"/>
          </p:nvPr>
        </p:nvSpPr>
        <p:spPr/>
        <p:txBody>
          <a:bodyPr/>
          <a:lstStyle/>
          <a:p>
            <a:r>
              <a:rPr lang="en-US"/>
              <a:t>INAE-DST Consultive Meeting On Lab Safety</a:t>
            </a:r>
            <a:endParaRPr lang="en-IN"/>
          </a:p>
        </p:txBody>
      </p:sp>
      <p:sp>
        <p:nvSpPr>
          <p:cNvPr id="6" name="Slide Number Placeholder 5"/>
          <p:cNvSpPr>
            <a:spLocks noGrp="1"/>
          </p:cNvSpPr>
          <p:nvPr>
            <p:ph type="sldNum" sz="quarter" idx="12"/>
          </p:nvPr>
        </p:nvSpPr>
        <p:spPr/>
        <p:txBody>
          <a:bodyPr/>
          <a:lstStyle/>
          <a:p>
            <a:fld id="{59410D81-8996-48E6-B4FB-BE03C65D0DDF}" type="slidenum">
              <a:rPr lang="en-IN" smtClean="0"/>
              <a:pPr/>
              <a:t>42</a:t>
            </a:fld>
            <a:endParaRPr lang="en-IN"/>
          </a:p>
        </p:txBody>
      </p:sp>
      <p:grpSp>
        <p:nvGrpSpPr>
          <p:cNvPr id="25" name="Group 24"/>
          <p:cNvGrpSpPr/>
          <p:nvPr/>
        </p:nvGrpSpPr>
        <p:grpSpPr>
          <a:xfrm>
            <a:off x="544584" y="3028148"/>
            <a:ext cx="5295417" cy="3346532"/>
            <a:chOff x="544584" y="3028148"/>
            <a:chExt cx="5295417" cy="3346532"/>
          </a:xfrm>
        </p:grpSpPr>
        <p:pic>
          <p:nvPicPr>
            <p:cNvPr id="21506" name="Picture 2" descr="Image result for gas cylinder ta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84" y="3088958"/>
              <a:ext cx="5295417" cy="32772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839457" y="3028148"/>
              <a:ext cx="2732543" cy="369332"/>
            </a:xfrm>
            <a:prstGeom prst="rect">
              <a:avLst/>
            </a:prstGeom>
            <a:noFill/>
            <a:ln>
              <a:noFill/>
            </a:ln>
          </p:spPr>
          <p:txBody>
            <a:bodyPr wrap="none" rtlCol="0">
              <a:spAutoFit/>
            </a:bodyPr>
            <a:lstStyle/>
            <a:p>
              <a:r>
                <a:rPr lang="en-IN" dirty="0">
                  <a:latin typeface="+mj-lt"/>
                </a:rPr>
                <a:t>All cylinders must have tags</a:t>
              </a:r>
            </a:p>
          </p:txBody>
        </p:sp>
        <p:sp>
          <p:nvSpPr>
            <p:cNvPr id="24" name="TextBox 23"/>
            <p:cNvSpPr txBox="1"/>
            <p:nvPr/>
          </p:nvSpPr>
          <p:spPr>
            <a:xfrm>
              <a:off x="1295399" y="6005348"/>
              <a:ext cx="3835345" cy="369332"/>
            </a:xfrm>
            <a:prstGeom prst="rect">
              <a:avLst/>
            </a:prstGeom>
            <a:noFill/>
          </p:spPr>
          <p:txBody>
            <a:bodyPr wrap="none" rtlCol="0">
              <a:spAutoFit/>
            </a:bodyPr>
            <a:lstStyle/>
            <a:p>
              <a:r>
                <a:rPr lang="en-IN" dirty="0">
                  <a:latin typeface="+mj-lt"/>
                </a:rPr>
                <a:t>At least mention gas name &amp; use-status</a:t>
              </a:r>
            </a:p>
          </p:txBody>
        </p:sp>
      </p:grpSp>
      <p:grpSp>
        <p:nvGrpSpPr>
          <p:cNvPr id="26" name="Group 25"/>
          <p:cNvGrpSpPr/>
          <p:nvPr/>
        </p:nvGrpSpPr>
        <p:grpSpPr>
          <a:xfrm>
            <a:off x="544584" y="892608"/>
            <a:ext cx="5295417" cy="2135540"/>
            <a:chOff x="422223" y="841652"/>
            <a:chExt cx="5354468" cy="2135540"/>
          </a:xfrm>
        </p:grpSpPr>
        <p:grpSp>
          <p:nvGrpSpPr>
            <p:cNvPr id="8" name="Group 7"/>
            <p:cNvGrpSpPr/>
            <p:nvPr/>
          </p:nvGrpSpPr>
          <p:grpSpPr>
            <a:xfrm>
              <a:off x="518830" y="916528"/>
              <a:ext cx="5077061" cy="2060663"/>
              <a:chOff x="634228" y="1072793"/>
              <a:chExt cx="5077061" cy="2060663"/>
            </a:xfrm>
          </p:grpSpPr>
          <p:grpSp>
            <p:nvGrpSpPr>
              <p:cNvPr id="3" name="Group 2"/>
              <p:cNvGrpSpPr/>
              <p:nvPr/>
            </p:nvGrpSpPr>
            <p:grpSpPr>
              <a:xfrm>
                <a:off x="634228" y="1072793"/>
                <a:ext cx="3271544" cy="2060663"/>
                <a:chOff x="634228" y="1072793"/>
                <a:chExt cx="3271544" cy="2060663"/>
              </a:xfrm>
            </p:grpSpPr>
            <p:pic>
              <p:nvPicPr>
                <p:cNvPr id="13" name="Picture 12" descr="Image result for gas cylinder handling"/>
                <p:cNvPicPr/>
                <p:nvPr/>
              </p:nvPicPr>
              <p:blipFill rotWithShape="1">
                <a:blip r:embed="rId3">
                  <a:extLst>
                    <a:ext uri="{28A0092B-C50C-407E-A947-70E740481C1C}">
                      <a14:useLocalDpi xmlns:a14="http://schemas.microsoft.com/office/drawing/2010/main" val="0"/>
                    </a:ext>
                  </a:extLst>
                </a:blip>
                <a:srcRect l="4097" t="12154" r="51202" b="7405"/>
                <a:stretch>
                  <a:fillRect/>
                </a:stretch>
              </p:blipFill>
              <p:spPr bwMode="auto">
                <a:xfrm>
                  <a:off x="634228" y="1072793"/>
                  <a:ext cx="1712556" cy="2060663"/>
                </a:xfrm>
                <a:prstGeom prst="rect">
                  <a:avLst/>
                </a:prstGeom>
                <a:noFill/>
                <a:ln>
                  <a:noFill/>
                </a:ln>
              </p:spPr>
            </p:pic>
            <p:pic>
              <p:nvPicPr>
                <p:cNvPr id="14" name="Picture 13" descr="Related imag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2643" y="1087698"/>
                  <a:ext cx="1363129" cy="2045758"/>
                </a:xfrm>
                <a:prstGeom prst="rect">
                  <a:avLst/>
                </a:prstGeom>
                <a:noFill/>
                <a:ln>
                  <a:noFill/>
                </a:ln>
              </p:spPr>
            </p:pic>
            <p:pic>
              <p:nvPicPr>
                <p:cNvPr id="5122" name="Picture 2" descr="Image result for ti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2642" y="1891929"/>
                  <a:ext cx="1363129" cy="115866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3998733" y="1072793"/>
                <a:ext cx="1712556" cy="1938992"/>
              </a:xfrm>
              <a:prstGeom prst="rect">
                <a:avLst/>
              </a:prstGeom>
              <a:noFill/>
            </p:spPr>
            <p:txBody>
              <a:bodyPr wrap="square" rtlCol="0">
                <a:spAutoFit/>
              </a:bodyPr>
              <a:lstStyle/>
              <a:p>
                <a:pPr algn="ctr"/>
                <a:r>
                  <a:rPr lang="en-IN" sz="2000" dirty="0"/>
                  <a:t>Cylinders must be transported on carts.  </a:t>
                </a:r>
              </a:p>
              <a:p>
                <a:pPr algn="ctr"/>
                <a:endParaRPr lang="en-IN" sz="2000" dirty="0"/>
              </a:p>
              <a:p>
                <a:pPr algn="ctr"/>
                <a:r>
                  <a:rPr lang="en-IN" sz="2000" dirty="0"/>
                  <a:t>Not “rolled”</a:t>
                </a:r>
              </a:p>
            </p:txBody>
          </p:sp>
        </p:grpSp>
        <p:sp>
          <p:nvSpPr>
            <p:cNvPr id="28" name="Rectangle 27"/>
            <p:cNvSpPr/>
            <p:nvPr/>
          </p:nvSpPr>
          <p:spPr>
            <a:xfrm>
              <a:off x="422223" y="841652"/>
              <a:ext cx="5354468" cy="21355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0" name="Group 29"/>
          <p:cNvGrpSpPr/>
          <p:nvPr/>
        </p:nvGrpSpPr>
        <p:grpSpPr>
          <a:xfrm>
            <a:off x="6437214" y="332656"/>
            <a:ext cx="2284564" cy="6078317"/>
            <a:chOff x="6437214" y="332656"/>
            <a:chExt cx="2284564" cy="6078317"/>
          </a:xfrm>
        </p:grpSpPr>
        <p:grpSp>
          <p:nvGrpSpPr>
            <p:cNvPr id="21" name="Group 20"/>
            <p:cNvGrpSpPr/>
            <p:nvPr/>
          </p:nvGrpSpPr>
          <p:grpSpPr>
            <a:xfrm>
              <a:off x="6437214" y="332656"/>
              <a:ext cx="2284564" cy="6078317"/>
              <a:chOff x="6077137" y="332656"/>
              <a:chExt cx="2284564" cy="6078317"/>
            </a:xfrm>
          </p:grpSpPr>
          <p:sp>
            <p:nvSpPr>
              <p:cNvPr id="12" name="TextBox 11"/>
              <p:cNvSpPr txBox="1"/>
              <p:nvPr/>
            </p:nvSpPr>
            <p:spPr>
              <a:xfrm>
                <a:off x="6140448" y="5651405"/>
                <a:ext cx="2168227" cy="707886"/>
              </a:xfrm>
              <a:prstGeom prst="rect">
                <a:avLst/>
              </a:prstGeom>
              <a:noFill/>
            </p:spPr>
            <p:txBody>
              <a:bodyPr wrap="square" rtlCol="0">
                <a:spAutoFit/>
              </a:bodyPr>
              <a:lstStyle/>
              <a:p>
                <a:pPr algn="ctr"/>
                <a:r>
                  <a:rPr lang="en-IN" sz="2000" dirty="0"/>
                  <a:t>In-use cylinders must be chained</a:t>
                </a:r>
              </a:p>
            </p:txBody>
          </p:sp>
          <p:pic>
            <p:nvPicPr>
              <p:cNvPr id="19" name="Picture 18" descr="GAS.JPG"/>
              <p:cNvPicPr>
                <a:picLocks noChangeAspect="1"/>
              </p:cNvPicPr>
              <p:nvPr/>
            </p:nvPicPr>
            <p:blipFill rotWithShape="1">
              <a:blip r:embed="rId6" cstate="print"/>
              <a:srcRect t="6783"/>
              <a:stretch>
                <a:fillRect/>
              </a:stretch>
            </p:blipFill>
            <p:spPr>
              <a:xfrm>
                <a:off x="6107047" y="332656"/>
                <a:ext cx="2201628" cy="2695492"/>
              </a:xfrm>
              <a:prstGeom prst="rect">
                <a:avLst/>
              </a:prstGeom>
            </p:spPr>
          </p:pic>
          <p:pic>
            <p:nvPicPr>
              <p:cNvPr id="20" name="Picture 19" descr="GSS.JPG"/>
              <p:cNvPicPr>
                <a:picLocks noChangeAspect="1"/>
              </p:cNvPicPr>
              <p:nvPr/>
            </p:nvPicPr>
            <p:blipFill>
              <a:blip r:embed="rId7" cstate="print"/>
              <a:stretch>
                <a:fillRect/>
              </a:stretch>
            </p:blipFill>
            <p:spPr>
              <a:xfrm>
                <a:off x="6077137" y="3050589"/>
                <a:ext cx="2284563" cy="2502361"/>
              </a:xfrm>
              <a:prstGeom prst="rect">
                <a:avLst/>
              </a:prstGeom>
            </p:spPr>
          </p:pic>
          <p:sp>
            <p:nvSpPr>
              <p:cNvPr id="16" name="Rectangle 15"/>
              <p:cNvSpPr/>
              <p:nvPr/>
            </p:nvSpPr>
            <p:spPr>
              <a:xfrm>
                <a:off x="6077137" y="332656"/>
                <a:ext cx="2284564" cy="60783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9" name="Group 28"/>
            <p:cNvGrpSpPr/>
            <p:nvPr/>
          </p:nvGrpSpPr>
          <p:grpSpPr>
            <a:xfrm>
              <a:off x="7069188" y="3717032"/>
              <a:ext cx="510307" cy="849018"/>
              <a:chOff x="5956817" y="3911133"/>
              <a:chExt cx="510307" cy="849018"/>
            </a:xfrm>
          </p:grpSpPr>
          <p:sp>
            <p:nvSpPr>
              <p:cNvPr id="27" name="TextBox 26"/>
              <p:cNvSpPr txBox="1"/>
              <p:nvPr/>
            </p:nvSpPr>
            <p:spPr>
              <a:xfrm>
                <a:off x="5965063" y="4390819"/>
                <a:ext cx="502061" cy="369332"/>
              </a:xfrm>
              <a:prstGeom prst="rect">
                <a:avLst/>
              </a:prstGeom>
              <a:noFill/>
            </p:spPr>
            <p:txBody>
              <a:bodyPr wrap="none" rtlCol="0">
                <a:spAutoFit/>
              </a:bodyPr>
              <a:lstStyle/>
              <a:p>
                <a:r>
                  <a:rPr lang="en-IN" b="1" dirty="0">
                    <a:solidFill>
                      <a:srgbClr val="FF0000"/>
                    </a:solidFill>
                    <a:latin typeface="+mj-lt"/>
                  </a:rPr>
                  <a:t>1/3</a:t>
                </a:r>
              </a:p>
            </p:txBody>
          </p:sp>
          <p:sp>
            <p:nvSpPr>
              <p:cNvPr id="31" name="TextBox 30"/>
              <p:cNvSpPr txBox="1"/>
              <p:nvPr/>
            </p:nvSpPr>
            <p:spPr>
              <a:xfrm>
                <a:off x="5956817" y="3911133"/>
                <a:ext cx="497252" cy="369332"/>
              </a:xfrm>
              <a:prstGeom prst="rect">
                <a:avLst/>
              </a:prstGeom>
              <a:noFill/>
            </p:spPr>
            <p:txBody>
              <a:bodyPr wrap="none" rtlCol="0">
                <a:spAutoFit/>
              </a:bodyPr>
              <a:lstStyle/>
              <a:p>
                <a:r>
                  <a:rPr lang="en-IN" b="1" dirty="0">
                    <a:solidFill>
                      <a:srgbClr val="FF0000"/>
                    </a:solidFill>
                    <a:latin typeface="+mj-lt"/>
                  </a:rPr>
                  <a:t>2/3</a:t>
                </a:r>
              </a:p>
            </p:txBody>
          </p:sp>
        </p:gr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43</a:t>
            </a:fld>
            <a:endParaRPr lang="en-US"/>
          </a:p>
        </p:txBody>
      </p:sp>
      <p:sp>
        <p:nvSpPr>
          <p:cNvPr id="6" name="Title 5"/>
          <p:cNvSpPr>
            <a:spLocks noGrp="1"/>
          </p:cNvSpPr>
          <p:nvPr>
            <p:ph type="title"/>
          </p:nvPr>
        </p:nvSpPr>
        <p:spPr/>
        <p:txBody>
          <a:bodyPr/>
          <a:lstStyle/>
          <a:p>
            <a:r>
              <a:rPr lang="en-IN" dirty="0"/>
              <a:t>SWP: Cylinder Storage</a:t>
            </a:r>
          </a:p>
        </p:txBody>
      </p:sp>
      <p:pic>
        <p:nvPicPr>
          <p:cNvPr id="22530" name="Picture 2" descr="Image result for empty cylinder safe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802990"/>
            <a:ext cx="3983361" cy="341806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464199" y="770664"/>
            <a:ext cx="4679801" cy="5162942"/>
            <a:chOff x="4339715" y="10551"/>
            <a:chExt cx="4679801" cy="5162942"/>
          </a:xfrm>
        </p:grpSpPr>
        <p:grpSp>
          <p:nvGrpSpPr>
            <p:cNvPr id="8" name="Group 7"/>
            <p:cNvGrpSpPr/>
            <p:nvPr/>
          </p:nvGrpSpPr>
          <p:grpSpPr>
            <a:xfrm>
              <a:off x="4339715" y="10551"/>
              <a:ext cx="4679801" cy="5162942"/>
              <a:chOff x="4311797" y="136525"/>
              <a:chExt cx="4679801" cy="5162942"/>
            </a:xfrm>
          </p:grpSpPr>
          <p:pic>
            <p:nvPicPr>
              <p:cNvPr id="22532" name="Picture 4" descr="Image result for empty cylinder storage saf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1797" y="136525"/>
                <a:ext cx="4679801" cy="50541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311797" y="4653136"/>
                <a:ext cx="2341509" cy="646331"/>
              </a:xfrm>
              <a:prstGeom prst="rect">
                <a:avLst/>
              </a:prstGeom>
              <a:noFill/>
            </p:spPr>
            <p:txBody>
              <a:bodyPr wrap="square" rtlCol="0">
                <a:spAutoFit/>
              </a:bodyPr>
              <a:lstStyle/>
              <a:p>
                <a:r>
                  <a:rPr lang="en-IN" dirty="0">
                    <a:latin typeface="+mj-lt"/>
                  </a:rPr>
                  <a:t>Segregate empty and filled cylinders</a:t>
                </a:r>
              </a:p>
            </p:txBody>
          </p:sp>
        </p:grpSp>
        <p:sp>
          <p:nvSpPr>
            <p:cNvPr id="9" name="TextBox 8"/>
            <p:cNvSpPr txBox="1"/>
            <p:nvPr/>
          </p:nvSpPr>
          <p:spPr>
            <a:xfrm>
              <a:off x="5119615" y="3327357"/>
              <a:ext cx="648072" cy="369332"/>
            </a:xfrm>
            <a:prstGeom prst="rect">
              <a:avLst/>
            </a:prstGeom>
            <a:solidFill>
              <a:schemeClr val="bg1"/>
            </a:solidFill>
          </p:spPr>
          <p:txBody>
            <a:bodyPr wrap="square" rtlCol="0">
              <a:spAutoFit/>
            </a:bodyPr>
            <a:lstStyle/>
            <a:p>
              <a:pPr algn="ctr"/>
              <a:r>
                <a:rPr lang="en-IN" dirty="0">
                  <a:latin typeface="+mj-lt"/>
                </a:rPr>
                <a:t>Full</a:t>
              </a:r>
            </a:p>
          </p:txBody>
        </p:sp>
        <p:sp>
          <p:nvSpPr>
            <p:cNvPr id="14" name="TextBox 13"/>
            <p:cNvSpPr txBox="1"/>
            <p:nvPr/>
          </p:nvSpPr>
          <p:spPr>
            <a:xfrm>
              <a:off x="6745529" y="3696689"/>
              <a:ext cx="886584" cy="369332"/>
            </a:xfrm>
            <a:prstGeom prst="rect">
              <a:avLst/>
            </a:prstGeom>
            <a:solidFill>
              <a:schemeClr val="bg1"/>
            </a:solidFill>
          </p:spPr>
          <p:txBody>
            <a:bodyPr wrap="square" rtlCol="0">
              <a:spAutoFit/>
            </a:bodyPr>
            <a:lstStyle/>
            <a:p>
              <a:pPr algn="ctr"/>
              <a:r>
                <a:rPr lang="en-IN" dirty="0">
                  <a:latin typeface="+mj-lt"/>
                </a:rPr>
                <a:t>Empty</a:t>
              </a:r>
            </a:p>
          </p:txBody>
        </p:sp>
      </p:grpSp>
      <p:cxnSp>
        <p:nvCxnSpPr>
          <p:cNvPr id="12" name="Straight Connector 11"/>
          <p:cNvCxnSpPr/>
          <p:nvPr/>
        </p:nvCxnSpPr>
        <p:spPr>
          <a:xfrm>
            <a:off x="4355976" y="620688"/>
            <a:ext cx="0" cy="561662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44</a:t>
            </a:fld>
            <a:endParaRPr lang="en-US"/>
          </a:p>
        </p:txBody>
      </p:sp>
      <p:sp>
        <p:nvSpPr>
          <p:cNvPr id="6" name="Title 5"/>
          <p:cNvSpPr>
            <a:spLocks noGrp="1"/>
          </p:cNvSpPr>
          <p:nvPr>
            <p:ph type="title"/>
          </p:nvPr>
        </p:nvSpPr>
        <p:spPr/>
        <p:txBody>
          <a:bodyPr/>
          <a:lstStyle/>
          <a:p>
            <a:r>
              <a:rPr lang="en-IN" dirty="0"/>
              <a:t>SWP: Cylinder at Point-of-</a:t>
            </a:r>
            <a:r>
              <a:rPr lang="en-IN" dirty="0" err="1"/>
              <a:t>USe</a:t>
            </a:r>
            <a:endParaRPr lang="en-IN" dirty="0"/>
          </a:p>
        </p:txBody>
      </p:sp>
      <p:grpSp>
        <p:nvGrpSpPr>
          <p:cNvPr id="8" name="Group 7"/>
          <p:cNvGrpSpPr/>
          <p:nvPr/>
        </p:nvGrpSpPr>
        <p:grpSpPr>
          <a:xfrm>
            <a:off x="427517" y="1361749"/>
            <a:ext cx="2857500" cy="2790078"/>
            <a:chOff x="539552" y="1180613"/>
            <a:chExt cx="2857500" cy="2790078"/>
          </a:xfrm>
        </p:grpSpPr>
        <p:pic>
          <p:nvPicPr>
            <p:cNvPr id="24578" name="Picture 2" descr="Image result for cylinder  safety regul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80613"/>
              <a:ext cx="2857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5893" y="3570581"/>
              <a:ext cx="2844818" cy="400110"/>
            </a:xfrm>
            <a:prstGeom prst="rect">
              <a:avLst/>
            </a:prstGeom>
            <a:noFill/>
          </p:spPr>
          <p:txBody>
            <a:bodyPr wrap="none" rtlCol="0">
              <a:spAutoFit/>
            </a:bodyPr>
            <a:lstStyle/>
            <a:p>
              <a:pPr algn="ctr"/>
              <a:r>
                <a:rPr lang="en-IN" sz="2000" dirty="0">
                  <a:latin typeface="+mj-lt"/>
                </a:rPr>
                <a:t>Regulator and valve guard</a:t>
              </a:r>
            </a:p>
          </p:txBody>
        </p:sp>
      </p:grpSp>
      <p:grpSp>
        <p:nvGrpSpPr>
          <p:cNvPr id="26" name="Group 25"/>
          <p:cNvGrpSpPr/>
          <p:nvPr/>
        </p:nvGrpSpPr>
        <p:grpSpPr>
          <a:xfrm>
            <a:off x="3707904" y="908720"/>
            <a:ext cx="5283694" cy="3527043"/>
            <a:chOff x="3707904" y="443648"/>
            <a:chExt cx="5283694" cy="3527043"/>
          </a:xfrm>
        </p:grpSpPr>
        <p:pic>
          <p:nvPicPr>
            <p:cNvPr id="24582"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0547" y="1618905"/>
              <a:ext cx="2015827" cy="20158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68060" y="2260736"/>
              <a:ext cx="537327" cy="369332"/>
            </a:xfrm>
            <a:prstGeom prst="rect">
              <a:avLst/>
            </a:prstGeom>
            <a:noFill/>
          </p:spPr>
          <p:txBody>
            <a:bodyPr wrap="none" rtlCol="0">
              <a:spAutoFit/>
            </a:bodyPr>
            <a:lstStyle/>
            <a:p>
              <a:r>
                <a:rPr lang="en-IN" dirty="0">
                  <a:latin typeface="+mj-lt"/>
                </a:rPr>
                <a:t>1m </a:t>
              </a:r>
            </a:p>
          </p:txBody>
        </p:sp>
        <p:sp>
          <p:nvSpPr>
            <p:cNvPr id="10" name="Rectangle 9"/>
            <p:cNvSpPr/>
            <p:nvPr/>
          </p:nvSpPr>
          <p:spPr>
            <a:xfrm>
              <a:off x="4068477" y="1618905"/>
              <a:ext cx="848411" cy="1954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Door</a:t>
              </a:r>
            </a:p>
          </p:txBody>
        </p:sp>
        <p:sp>
          <p:nvSpPr>
            <p:cNvPr id="14" name="Rectangle 13"/>
            <p:cNvSpPr/>
            <p:nvPr/>
          </p:nvSpPr>
          <p:spPr>
            <a:xfrm>
              <a:off x="6935894" y="2173550"/>
              <a:ext cx="956443" cy="844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window</a:t>
              </a:r>
            </a:p>
          </p:txBody>
        </p:sp>
        <p:sp>
          <p:nvSpPr>
            <p:cNvPr id="11" name="TextBox 10"/>
            <p:cNvSpPr txBox="1"/>
            <p:nvPr/>
          </p:nvSpPr>
          <p:spPr>
            <a:xfrm>
              <a:off x="7572599" y="3109631"/>
              <a:ext cx="95644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IN" dirty="0">
                  <a:latin typeface="+mj-lt"/>
                </a:rPr>
                <a:t>Open drain</a:t>
              </a:r>
            </a:p>
          </p:txBody>
        </p:sp>
        <p:sp>
          <p:nvSpPr>
            <p:cNvPr id="17" name="TextBox 16"/>
            <p:cNvSpPr txBox="1"/>
            <p:nvPr/>
          </p:nvSpPr>
          <p:spPr>
            <a:xfrm>
              <a:off x="7518990" y="773103"/>
              <a:ext cx="1121254"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IN" dirty="0">
                  <a:latin typeface="+mj-lt"/>
                </a:rPr>
                <a:t>Electrical box</a:t>
              </a:r>
            </a:p>
          </p:txBody>
        </p:sp>
        <p:cxnSp>
          <p:nvCxnSpPr>
            <p:cNvPr id="13" name="Straight Arrow Connector 12"/>
            <p:cNvCxnSpPr>
              <a:stCxn id="24582" idx="3"/>
            </p:cNvCxnSpPr>
            <p:nvPr/>
          </p:nvCxnSpPr>
          <p:spPr>
            <a:xfrm flipH="1" flipV="1">
              <a:off x="6084168" y="2626818"/>
              <a:ext cx="842206" cy="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4916752" y="2626818"/>
              <a:ext cx="842206" cy="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1" idx="1"/>
            </p:cNvCxnSpPr>
            <p:nvPr/>
          </p:nvCxnSpPr>
          <p:spPr>
            <a:xfrm flipH="1" flipV="1">
              <a:off x="6119531" y="3417859"/>
              <a:ext cx="1453068" cy="1493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7" idx="1"/>
            </p:cNvCxnSpPr>
            <p:nvPr/>
          </p:nvCxnSpPr>
          <p:spPr>
            <a:xfrm flipH="1">
              <a:off x="5918460" y="1096269"/>
              <a:ext cx="160053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473073" y="712011"/>
              <a:ext cx="537327" cy="369332"/>
            </a:xfrm>
            <a:prstGeom prst="rect">
              <a:avLst/>
            </a:prstGeom>
            <a:noFill/>
          </p:spPr>
          <p:txBody>
            <a:bodyPr wrap="none" rtlCol="0">
              <a:spAutoFit/>
            </a:bodyPr>
            <a:lstStyle/>
            <a:p>
              <a:r>
                <a:rPr lang="en-IN" dirty="0">
                  <a:latin typeface="+mj-lt"/>
                </a:rPr>
                <a:t>5m </a:t>
              </a:r>
            </a:p>
          </p:txBody>
        </p:sp>
        <p:sp>
          <p:nvSpPr>
            <p:cNvPr id="28" name="TextBox 27"/>
            <p:cNvSpPr txBox="1"/>
            <p:nvPr/>
          </p:nvSpPr>
          <p:spPr>
            <a:xfrm>
              <a:off x="6582754" y="3048527"/>
              <a:ext cx="537327" cy="369332"/>
            </a:xfrm>
            <a:prstGeom prst="rect">
              <a:avLst/>
            </a:prstGeom>
            <a:noFill/>
          </p:spPr>
          <p:txBody>
            <a:bodyPr wrap="none" rtlCol="0">
              <a:spAutoFit/>
            </a:bodyPr>
            <a:lstStyle/>
            <a:p>
              <a:r>
                <a:rPr lang="en-IN" dirty="0">
                  <a:latin typeface="+mj-lt"/>
                </a:rPr>
                <a:t>2m </a:t>
              </a:r>
            </a:p>
          </p:txBody>
        </p:sp>
        <p:sp>
          <p:nvSpPr>
            <p:cNvPr id="30" name="TextBox 29"/>
            <p:cNvSpPr txBox="1"/>
            <p:nvPr/>
          </p:nvSpPr>
          <p:spPr>
            <a:xfrm>
              <a:off x="5115573" y="2257486"/>
              <a:ext cx="537327" cy="369332"/>
            </a:xfrm>
            <a:prstGeom prst="rect">
              <a:avLst/>
            </a:prstGeom>
            <a:noFill/>
          </p:spPr>
          <p:txBody>
            <a:bodyPr wrap="none" rtlCol="0">
              <a:spAutoFit/>
            </a:bodyPr>
            <a:lstStyle/>
            <a:p>
              <a:r>
                <a:rPr lang="en-IN" dirty="0">
                  <a:latin typeface="+mj-lt"/>
                </a:rPr>
                <a:t>1m </a:t>
              </a:r>
            </a:p>
          </p:txBody>
        </p:sp>
        <p:sp>
          <p:nvSpPr>
            <p:cNvPr id="25" name="Rectangle 24"/>
            <p:cNvSpPr/>
            <p:nvPr/>
          </p:nvSpPr>
          <p:spPr>
            <a:xfrm>
              <a:off x="3707904" y="443648"/>
              <a:ext cx="5283694" cy="3527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3" name="Rectangle 32"/>
          <p:cNvSpPr/>
          <p:nvPr/>
        </p:nvSpPr>
        <p:spPr>
          <a:xfrm>
            <a:off x="199799" y="920447"/>
            <a:ext cx="3287118" cy="3527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TextBox 31"/>
          <p:cNvSpPr txBox="1"/>
          <p:nvPr/>
        </p:nvSpPr>
        <p:spPr>
          <a:xfrm>
            <a:off x="512658" y="4614114"/>
            <a:ext cx="2687217" cy="1323439"/>
          </a:xfrm>
          <a:prstGeom prst="rect">
            <a:avLst/>
          </a:prstGeom>
          <a:noFill/>
        </p:spPr>
        <p:txBody>
          <a:bodyPr wrap="square" rtlCol="0">
            <a:spAutoFit/>
          </a:bodyPr>
          <a:lstStyle/>
          <a:p>
            <a:pPr algn="ctr"/>
            <a:r>
              <a:rPr lang="en-IN" sz="2000" dirty="0">
                <a:latin typeface="+mj-lt"/>
              </a:rPr>
              <a:t>All cylinders must be used with correct regulator and valve guard</a:t>
            </a:r>
          </a:p>
        </p:txBody>
      </p:sp>
      <p:sp>
        <p:nvSpPr>
          <p:cNvPr id="38" name="TextBox 37"/>
          <p:cNvSpPr txBox="1"/>
          <p:nvPr/>
        </p:nvSpPr>
        <p:spPr>
          <a:xfrm>
            <a:off x="4068478" y="4807362"/>
            <a:ext cx="4571766" cy="707886"/>
          </a:xfrm>
          <a:prstGeom prst="rect">
            <a:avLst/>
          </a:prstGeom>
          <a:noFill/>
        </p:spPr>
        <p:txBody>
          <a:bodyPr wrap="square" rtlCol="0">
            <a:spAutoFit/>
          </a:bodyPr>
          <a:lstStyle/>
          <a:p>
            <a:pPr algn="ctr"/>
            <a:r>
              <a:rPr lang="en-IN" sz="2000" dirty="0">
                <a:latin typeface="+mj-lt"/>
              </a:rPr>
              <a:t>Cylinder must be placed in lab with enough exclusion zone around it.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45</a:t>
            </a:fld>
            <a:endParaRPr lang="en-US"/>
          </a:p>
        </p:txBody>
      </p:sp>
      <p:sp>
        <p:nvSpPr>
          <p:cNvPr id="6" name="Title 5"/>
          <p:cNvSpPr>
            <a:spLocks noGrp="1"/>
          </p:cNvSpPr>
          <p:nvPr>
            <p:ph type="title"/>
          </p:nvPr>
        </p:nvSpPr>
        <p:spPr/>
        <p:txBody>
          <a:bodyPr/>
          <a:lstStyle/>
          <a:p>
            <a:r>
              <a:rPr lang="en-IN" dirty="0"/>
              <a:t>GS: Cryogens</a:t>
            </a:r>
          </a:p>
        </p:txBody>
      </p:sp>
      <p:pic>
        <p:nvPicPr>
          <p:cNvPr id="7" name="Picture 6" descr="Image result for cryo safety"/>
          <p:cNvPicPr/>
          <p:nvPr/>
        </p:nvPicPr>
        <p:blipFill rotWithShape="1">
          <a:blip r:embed="rId2">
            <a:extLst>
              <a:ext uri="{28A0092B-C50C-407E-A947-70E740481C1C}">
                <a14:useLocalDpi xmlns:a14="http://schemas.microsoft.com/office/drawing/2010/main" val="0"/>
              </a:ext>
            </a:extLst>
          </a:blip>
          <a:srcRect r="26640"/>
          <a:stretch>
            <a:fillRect/>
          </a:stretch>
        </p:blipFill>
        <p:spPr bwMode="auto">
          <a:xfrm>
            <a:off x="228599" y="1024272"/>
            <a:ext cx="3839345" cy="2088232"/>
          </a:xfrm>
          <a:prstGeom prst="rect">
            <a:avLst/>
          </a:prstGeom>
          <a:noFill/>
          <a:ln>
            <a:noFill/>
          </a:ln>
        </p:spPr>
      </p:pic>
      <p:pic>
        <p:nvPicPr>
          <p:cNvPr id="11" name="Picture 10" descr="Image result for cryo safety"/>
          <p:cNvPicPr/>
          <p:nvPr/>
        </p:nvPicPr>
        <p:blipFill rotWithShape="1">
          <a:blip r:embed="rId3" cstate="print">
            <a:extLst>
              <a:ext uri="{28A0092B-C50C-407E-A947-70E740481C1C}">
                <a14:useLocalDpi xmlns:a14="http://schemas.microsoft.com/office/drawing/2010/main" val="0"/>
              </a:ext>
            </a:extLst>
          </a:blip>
          <a:srcRect r="9970"/>
          <a:stretch>
            <a:fillRect/>
          </a:stretch>
        </p:blipFill>
        <p:spPr bwMode="auto">
          <a:xfrm>
            <a:off x="7157961" y="3269009"/>
            <a:ext cx="1986039" cy="2489835"/>
          </a:xfrm>
          <a:prstGeom prst="rect">
            <a:avLst/>
          </a:prstGeom>
          <a:noFill/>
          <a:ln>
            <a:noFill/>
          </a:ln>
        </p:spPr>
      </p:pic>
      <p:grpSp>
        <p:nvGrpSpPr>
          <p:cNvPr id="14" name="Group 13"/>
          <p:cNvGrpSpPr/>
          <p:nvPr/>
        </p:nvGrpSpPr>
        <p:grpSpPr>
          <a:xfrm>
            <a:off x="141814" y="3480210"/>
            <a:ext cx="7016147" cy="2700544"/>
            <a:chOff x="141814" y="3480210"/>
            <a:chExt cx="7016147" cy="2700544"/>
          </a:xfrm>
        </p:grpSpPr>
        <p:pic>
          <p:nvPicPr>
            <p:cNvPr id="10" name="Picture 9" descr="Image result for cryo safety"/>
            <p:cNvPicPr/>
            <p:nvPr/>
          </p:nvPicPr>
          <p:blipFill>
            <a:blip r:embed="rId4">
              <a:extLst>
                <a:ext uri="{28A0092B-C50C-407E-A947-70E740481C1C}">
                  <a14:useLocalDpi xmlns:a14="http://schemas.microsoft.com/office/drawing/2010/main" val="0"/>
                </a:ext>
              </a:extLst>
            </a:blip>
            <a:srcRect/>
            <a:stretch>
              <a:fillRect/>
            </a:stretch>
          </p:blipFill>
          <p:spPr bwMode="auto">
            <a:xfrm>
              <a:off x="141814" y="3480210"/>
              <a:ext cx="7016147" cy="2700544"/>
            </a:xfrm>
            <a:prstGeom prst="rect">
              <a:avLst/>
            </a:prstGeom>
            <a:noFill/>
            <a:ln>
              <a:noFill/>
            </a:ln>
          </p:spPr>
        </p:pic>
        <p:sp>
          <p:nvSpPr>
            <p:cNvPr id="12" name="Rectangle: Rounded Corners 11"/>
            <p:cNvSpPr/>
            <p:nvPr/>
          </p:nvSpPr>
          <p:spPr>
            <a:xfrm>
              <a:off x="4283968" y="3573016"/>
              <a:ext cx="1008112" cy="4320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Rounded Corners 12"/>
            <p:cNvSpPr/>
            <p:nvPr/>
          </p:nvSpPr>
          <p:spPr>
            <a:xfrm>
              <a:off x="5650624" y="3556426"/>
              <a:ext cx="1436997" cy="4320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5" name="TextBox 14"/>
          <p:cNvSpPr txBox="1"/>
          <p:nvPr/>
        </p:nvSpPr>
        <p:spPr>
          <a:xfrm>
            <a:off x="7576968" y="5785133"/>
            <a:ext cx="1567032" cy="369332"/>
          </a:xfrm>
          <a:prstGeom prst="rect">
            <a:avLst/>
          </a:prstGeom>
          <a:noFill/>
        </p:spPr>
        <p:txBody>
          <a:bodyPr wrap="none" rtlCol="0">
            <a:spAutoFit/>
          </a:bodyPr>
          <a:lstStyle/>
          <a:p>
            <a:r>
              <a:rPr lang="en-IN" dirty="0">
                <a:latin typeface="+mj-lt"/>
              </a:rPr>
              <a:t>Cryo-rated PPE</a:t>
            </a:r>
          </a:p>
        </p:txBody>
      </p:sp>
      <p:grpSp>
        <p:nvGrpSpPr>
          <p:cNvPr id="18" name="Group 17"/>
          <p:cNvGrpSpPr/>
          <p:nvPr/>
        </p:nvGrpSpPr>
        <p:grpSpPr>
          <a:xfrm>
            <a:off x="4281616" y="895404"/>
            <a:ext cx="4831339" cy="2325030"/>
            <a:chOff x="4349113" y="857577"/>
            <a:chExt cx="4831339" cy="2325030"/>
          </a:xfrm>
        </p:grpSpPr>
        <p:pic>
          <p:nvPicPr>
            <p:cNvPr id="8" name="Picture 7" descr="Image result for dewar flasks"/>
            <p:cNvPicPr/>
            <p:nvPr/>
          </p:nvPicPr>
          <p:blipFill>
            <a:blip r:embed="rId5">
              <a:extLst>
                <a:ext uri="{28A0092B-C50C-407E-A947-70E740481C1C}">
                  <a14:useLocalDpi xmlns:a14="http://schemas.microsoft.com/office/drawing/2010/main" val="0"/>
                </a:ext>
              </a:extLst>
            </a:blip>
            <a:srcRect/>
            <a:stretch>
              <a:fillRect/>
            </a:stretch>
          </p:blipFill>
          <p:spPr bwMode="auto">
            <a:xfrm>
              <a:off x="4383680" y="978904"/>
              <a:ext cx="3140075" cy="2133600"/>
            </a:xfrm>
            <a:prstGeom prst="rect">
              <a:avLst/>
            </a:prstGeom>
            <a:noFill/>
            <a:ln>
              <a:noFill/>
            </a:ln>
          </p:spPr>
        </p:pic>
        <p:pic>
          <p:nvPicPr>
            <p:cNvPr id="9" name="Picture 8" descr="Image result for dewar flasks"/>
            <p:cNvPicPr/>
            <p:nvPr/>
          </p:nvPicPr>
          <p:blipFill rotWithShape="1">
            <a:blip r:embed="rId6">
              <a:extLst>
                <a:ext uri="{28A0092B-C50C-407E-A947-70E740481C1C}">
                  <a14:useLocalDpi xmlns:a14="http://schemas.microsoft.com/office/drawing/2010/main" val="0"/>
                </a:ext>
              </a:extLst>
            </a:blip>
            <a:srcRect l="19741" r="19282"/>
            <a:stretch>
              <a:fillRect/>
            </a:stretch>
          </p:blipFill>
          <p:spPr bwMode="auto">
            <a:xfrm>
              <a:off x="7702890" y="857577"/>
              <a:ext cx="1322070" cy="2168525"/>
            </a:xfrm>
            <a:prstGeom prst="rect">
              <a:avLst/>
            </a:prstGeom>
            <a:noFill/>
            <a:ln>
              <a:noFill/>
            </a:ln>
          </p:spPr>
        </p:pic>
        <p:sp>
          <p:nvSpPr>
            <p:cNvPr id="16" name="TextBox 15"/>
            <p:cNvSpPr txBox="1"/>
            <p:nvPr/>
          </p:nvSpPr>
          <p:spPr>
            <a:xfrm>
              <a:off x="7739480" y="2813275"/>
              <a:ext cx="1440972" cy="369332"/>
            </a:xfrm>
            <a:prstGeom prst="rect">
              <a:avLst/>
            </a:prstGeom>
            <a:noFill/>
          </p:spPr>
          <p:txBody>
            <a:bodyPr wrap="none" rtlCol="0">
              <a:spAutoFit/>
            </a:bodyPr>
            <a:lstStyle/>
            <a:p>
              <a:r>
                <a:rPr lang="en-IN" dirty="0">
                  <a:latin typeface="+mj-lt"/>
                </a:rPr>
                <a:t>Glass </a:t>
              </a:r>
              <a:r>
                <a:rPr lang="en-IN" dirty="0" err="1">
                  <a:latin typeface="+mj-lt"/>
                </a:rPr>
                <a:t>dewars</a:t>
              </a:r>
              <a:endParaRPr lang="en-IN" dirty="0">
                <a:latin typeface="+mj-lt"/>
              </a:endParaRPr>
            </a:p>
          </p:txBody>
        </p:sp>
        <p:sp>
          <p:nvSpPr>
            <p:cNvPr id="17" name="TextBox 16"/>
            <p:cNvSpPr txBox="1"/>
            <p:nvPr/>
          </p:nvSpPr>
          <p:spPr>
            <a:xfrm>
              <a:off x="4349113" y="2812434"/>
              <a:ext cx="1360181" cy="369332"/>
            </a:xfrm>
            <a:prstGeom prst="rect">
              <a:avLst/>
            </a:prstGeom>
            <a:noFill/>
          </p:spPr>
          <p:txBody>
            <a:bodyPr wrap="none" rtlCol="0">
              <a:spAutoFit/>
            </a:bodyPr>
            <a:lstStyle/>
            <a:p>
              <a:r>
                <a:rPr lang="en-IN" dirty="0">
                  <a:latin typeface="+mj-lt"/>
                </a:rPr>
                <a:t>Steel </a:t>
              </a:r>
              <a:r>
                <a:rPr lang="en-IN" dirty="0" err="1">
                  <a:latin typeface="+mj-lt"/>
                </a:rPr>
                <a:t>dewars</a:t>
              </a:r>
              <a:endParaRPr lang="en-IN" dirty="0">
                <a:latin typeface="+mj-lt"/>
              </a:endParaRPr>
            </a:p>
          </p:txBody>
        </p:sp>
      </p:grpSp>
      <p:sp>
        <p:nvSpPr>
          <p:cNvPr id="19" name="TextBox 18"/>
          <p:cNvSpPr txBox="1"/>
          <p:nvPr/>
        </p:nvSpPr>
        <p:spPr>
          <a:xfrm>
            <a:off x="819403" y="6022623"/>
            <a:ext cx="2209387" cy="369332"/>
          </a:xfrm>
          <a:prstGeom prst="rect">
            <a:avLst/>
          </a:prstGeom>
          <a:noFill/>
        </p:spPr>
        <p:txBody>
          <a:bodyPr wrap="none" rtlCol="0">
            <a:spAutoFit/>
          </a:bodyPr>
          <a:lstStyle/>
          <a:p>
            <a:r>
              <a:rPr lang="en-IN" dirty="0">
                <a:latin typeface="+mj-lt"/>
              </a:rPr>
              <a:t>Compressed cylinders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0" indent="0">
              <a:buNone/>
            </a:pPr>
            <a:r>
              <a:rPr lang="en-IN" dirty="0"/>
              <a:t>Safety Report:</a:t>
            </a:r>
          </a:p>
          <a:p>
            <a:pPr marL="0" indent="0">
              <a:buNone/>
            </a:pPr>
            <a:endParaRPr lang="en-IN" dirty="0"/>
          </a:p>
          <a:p>
            <a:pPr marL="0" indent="0">
              <a:buNone/>
            </a:pPr>
            <a:r>
              <a:rPr lang="en-IN" dirty="0"/>
              <a:t>The cylinder </a:t>
            </a:r>
            <a:r>
              <a:rPr lang="en-IN" dirty="0" smtClean="0">
                <a:solidFill>
                  <a:schemeClr val="tx1"/>
                </a:solidFill>
              </a:rPr>
              <a:t>was</a:t>
            </a:r>
            <a:r>
              <a:rPr lang="en-IN" dirty="0" smtClean="0">
                <a:solidFill>
                  <a:srgbClr val="FF0000"/>
                </a:solidFill>
              </a:rPr>
              <a:t> </a:t>
            </a:r>
            <a:r>
              <a:rPr lang="en-IN" dirty="0" smtClean="0"/>
              <a:t>standing </a:t>
            </a:r>
            <a:r>
              <a:rPr lang="en-IN" dirty="0"/>
              <a:t>at one end of a ~20' x 40' laboratory on the second floor of the chemistry building. It was on a tile covered 4-6" thick concrete floor, directly over a reinforced concrete beam. The explosion blew all </a:t>
            </a:r>
            <a:r>
              <a:rPr lang="en-IN" dirty="0" smtClean="0"/>
              <a:t>the </a:t>
            </a:r>
            <a:r>
              <a:rPr lang="en-IN" dirty="0"/>
              <a:t>tile off </a:t>
            </a:r>
            <a:r>
              <a:rPr lang="en-IN" dirty="0" smtClean="0"/>
              <a:t>the </a:t>
            </a:r>
            <a:r>
              <a:rPr lang="en-IN" dirty="0"/>
              <a:t>floor for a 5' radius around the tank turning the tile into quarter sized pieces of shrapnel that embedded themselves in the walls and doors of the lab. The blast cracked the floor but due to the presence of the supporting beam, which shattered, the floor held. Since the floor held the force of the explosion was directed upward and propelled the cylinder, sans bottom, through the concrete ceiling of the lab into the mechanical room above. It struck two 3 inch water mains and drove them and the electrical wiring above them into the concrete roof of the building, cracking it. The cylinder came to rest on the third floor leaving a neat 20" diameter hole in its wake. The entrance door and wall of the lab were blown out into the hallway, all of the remaining walls of the lab were blown 4-8" off of their foundations. All of the windows, save one that was open, were blown out into the courtyard.</a:t>
            </a:r>
          </a:p>
          <a:p>
            <a:pPr marL="0" indent="0" algn="r">
              <a:buNone/>
            </a:pPr>
            <a:r>
              <a:rPr lang="en-IN" dirty="0"/>
              <a:t>-- University of Texas at Austin</a:t>
            </a:r>
          </a:p>
        </p:txBody>
      </p:sp>
      <p:sp>
        <p:nvSpPr>
          <p:cNvPr id="4" name="Date Placeholder 3"/>
          <p:cNvSpPr>
            <a:spLocks noGrp="1"/>
          </p:cNvSpPr>
          <p:nvPr>
            <p:ph type="dt" sz="half" idx="10"/>
          </p:nvPr>
        </p:nvSpPr>
        <p:spPr/>
        <p:txBody>
          <a:bodyPr/>
          <a:lstStyle/>
          <a:p>
            <a:r>
              <a:rPr lang="en-US"/>
              <a:t>05-Sep-2017</a:t>
            </a:r>
            <a:endParaRPr lang="en-IN"/>
          </a:p>
        </p:txBody>
      </p:sp>
      <p:sp>
        <p:nvSpPr>
          <p:cNvPr id="5" name="Footer Placeholder 4"/>
          <p:cNvSpPr>
            <a:spLocks noGrp="1"/>
          </p:cNvSpPr>
          <p:nvPr>
            <p:ph type="ftr" sz="quarter" idx="11"/>
          </p:nvPr>
        </p:nvSpPr>
        <p:spPr/>
        <p:txBody>
          <a:bodyPr/>
          <a:lstStyle/>
          <a:p>
            <a:r>
              <a:rPr lang="en-IN"/>
              <a:t>S. Avasthi, NE203</a:t>
            </a:r>
            <a:endParaRPr lang="en-IN" dirty="0"/>
          </a:p>
        </p:txBody>
      </p:sp>
      <p:sp>
        <p:nvSpPr>
          <p:cNvPr id="6" name="Slide Number Placeholder 5"/>
          <p:cNvSpPr>
            <a:spLocks noGrp="1"/>
          </p:cNvSpPr>
          <p:nvPr>
            <p:ph type="sldNum" sz="quarter" idx="12"/>
          </p:nvPr>
        </p:nvSpPr>
        <p:spPr/>
        <p:txBody>
          <a:bodyPr/>
          <a:lstStyle/>
          <a:p>
            <a:fld id="{1B2530CB-4A2C-4158-87DE-DB1E7D023AF9}" type="slidenum">
              <a:rPr lang="en-IN" smtClean="0"/>
              <a:pPr/>
              <a:t>46</a:t>
            </a:fld>
            <a:endParaRPr lang="en-IN"/>
          </a:p>
        </p:txBody>
      </p:sp>
      <p:sp>
        <p:nvSpPr>
          <p:cNvPr id="2" name="Title 1"/>
          <p:cNvSpPr>
            <a:spLocks noGrp="1"/>
          </p:cNvSpPr>
          <p:nvPr>
            <p:ph type="title"/>
          </p:nvPr>
        </p:nvSpPr>
        <p:spPr/>
        <p:txBody>
          <a:bodyPr/>
          <a:lstStyle/>
          <a:p>
            <a:r>
              <a:rPr lang="en-IN" dirty="0"/>
              <a:t>A Tale of Liquid Nitrogen Tank that Exploded</a:t>
            </a:r>
          </a:p>
        </p:txBody>
      </p:sp>
      <p:sp>
        <p:nvSpPr>
          <p:cNvPr id="7" name="TextBox 6"/>
          <p:cNvSpPr txBox="1"/>
          <p:nvPr/>
        </p:nvSpPr>
        <p:spPr>
          <a:xfrm>
            <a:off x="5904557" y="6402814"/>
            <a:ext cx="2696764" cy="338554"/>
          </a:xfrm>
          <a:prstGeom prst="rect">
            <a:avLst/>
          </a:prstGeom>
          <a:noFill/>
        </p:spPr>
        <p:txBody>
          <a:bodyPr wrap="none" rtlCol="0">
            <a:spAutoFit/>
          </a:bodyPr>
          <a:lstStyle/>
          <a:p>
            <a:r>
              <a:rPr lang="en-IN" sz="1600" dirty="0">
                <a:latin typeface="+mj-lt"/>
              </a:rPr>
              <a:t>Blogs.sciencemag.org/pipeline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816_111523.jpg"/>
          <p:cNvPicPr>
            <a:picLocks noChangeAspect="1"/>
          </p:cNvPicPr>
          <p:nvPr/>
        </p:nvPicPr>
        <p:blipFill>
          <a:blip r:embed="rId2" cstate="print"/>
          <a:stretch>
            <a:fillRect/>
          </a:stretch>
        </p:blipFill>
        <p:spPr>
          <a:xfrm rot="5400000">
            <a:off x="1871701" y="331371"/>
            <a:ext cx="6264697" cy="5851641"/>
          </a:xfrm>
          <a:prstGeom prst="rect">
            <a:avLst/>
          </a:prstGeom>
        </p:spPr>
      </p:pic>
      <p:sp>
        <p:nvSpPr>
          <p:cNvPr id="3" name="TextBox 2"/>
          <p:cNvSpPr txBox="1"/>
          <p:nvPr/>
        </p:nvSpPr>
        <p:spPr>
          <a:xfrm>
            <a:off x="388510" y="6001510"/>
            <a:ext cx="2160240" cy="369332"/>
          </a:xfrm>
          <a:prstGeom prst="rect">
            <a:avLst/>
          </a:prstGeom>
          <a:noFill/>
        </p:spPr>
        <p:txBody>
          <a:bodyPr wrap="square" rtlCol="0">
            <a:spAutoFit/>
          </a:bodyPr>
          <a:lstStyle/>
          <a:p>
            <a:r>
              <a:rPr lang="en-IN" dirty="0"/>
              <a:t>IPC Lab 2018</a:t>
            </a:r>
            <a:endParaRPr lang="en-US" dirty="0"/>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47</a:t>
            </a:fld>
            <a:endParaRPr lang="en-US"/>
          </a:p>
        </p:txBody>
      </p:sp>
      <p:sp>
        <p:nvSpPr>
          <p:cNvPr id="6" name="Date Placeholder 5"/>
          <p:cNvSpPr>
            <a:spLocks noGrp="1"/>
          </p:cNvSpPr>
          <p:nvPr>
            <p:ph type="dt" sz="half" idx="10"/>
          </p:nvPr>
        </p:nvSpPr>
        <p:spPr/>
        <p:txBody>
          <a:bodyPr/>
          <a:lstStyle/>
          <a:p>
            <a:r>
              <a:rPr lang="en-US"/>
              <a:t>28-Jan-2019</a:t>
            </a:r>
          </a:p>
        </p:txBody>
      </p:sp>
      <p:sp>
        <p:nvSpPr>
          <p:cNvPr id="7" name="&quot;Not Allowed&quot; Symbol 6"/>
          <p:cNvSpPr/>
          <p:nvPr/>
        </p:nvSpPr>
        <p:spPr>
          <a:xfrm>
            <a:off x="2133600" y="5026768"/>
            <a:ext cx="1332000" cy="1332000"/>
          </a:xfrm>
          <a:prstGeom prst="noSmoking">
            <a:avLst>
              <a:gd name="adj" fmla="val 188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9" name="Down Arrow 8"/>
          <p:cNvSpPr/>
          <p:nvPr/>
        </p:nvSpPr>
        <p:spPr>
          <a:xfrm>
            <a:off x="6220542" y="715804"/>
            <a:ext cx="1089992" cy="16003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tags</a:t>
            </a:r>
          </a:p>
        </p:txBody>
      </p:sp>
      <p:sp>
        <p:nvSpPr>
          <p:cNvPr id="10" name="Down Arrow 8"/>
          <p:cNvSpPr/>
          <p:nvPr/>
        </p:nvSpPr>
        <p:spPr>
          <a:xfrm>
            <a:off x="6444746" y="2628817"/>
            <a:ext cx="1367613" cy="16003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restraint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F: Fire Safety (FS)</a:t>
            </a:r>
          </a:p>
        </p:txBody>
      </p:sp>
      <p:sp>
        <p:nvSpPr>
          <p:cNvPr id="6" name="Text Placeholder 5"/>
          <p:cNvSpPr>
            <a:spLocks noGrp="1"/>
          </p:cNvSpPr>
          <p:nvPr>
            <p:ph type="body" idx="1"/>
          </p:nvPr>
        </p:nvSpPr>
        <p:spPr>
          <a:xfrm>
            <a:off x="755576" y="4575051"/>
            <a:ext cx="7772400" cy="1500187"/>
          </a:xfrm>
        </p:spPr>
        <p:txBody>
          <a:bodyPr/>
          <a:lstStyle/>
          <a:p>
            <a:r>
              <a:rPr lang="en-US" dirty="0"/>
              <a:t>Fire: the combustion reaction from interaction of HEAT + FUEL + OXYGEN </a:t>
            </a:r>
          </a:p>
          <a:p>
            <a:endParaRPr lang="en-US" dirty="0"/>
          </a:p>
          <a:p>
            <a:r>
              <a:rPr lang="en-US" dirty="0"/>
              <a:t>Remove any one and fire cannot </a:t>
            </a:r>
            <a:r>
              <a:rPr lang="en-US" dirty="0" err="1"/>
              <a:t>spre</a:t>
            </a:r>
            <a:r>
              <a:rPr lang="en-IN" altLang="en-US" dirty="0" err="1"/>
              <a:t>a</a:t>
            </a:r>
            <a:r>
              <a:rPr lang="en-US" dirty="0" err="1"/>
              <a:t>d</a:t>
            </a:r>
            <a:endParaRPr lang="en-IN" dirty="0"/>
          </a:p>
        </p:txBody>
      </p:sp>
      <p:sp>
        <p:nvSpPr>
          <p:cNvPr id="4" name="Date Placeholder 3"/>
          <p:cNvSpPr>
            <a:spLocks noGrp="1"/>
          </p:cNvSpPr>
          <p:nvPr>
            <p:ph type="dt" sz="half" idx="10"/>
          </p:nvPr>
        </p:nvSpPr>
        <p:spPr/>
        <p:txBody>
          <a:bodyPr/>
          <a:lstStyle/>
          <a:p>
            <a:r>
              <a:rPr lang="en-US"/>
              <a:t>28-Jan-2019</a:t>
            </a:r>
          </a:p>
        </p:txBody>
      </p:sp>
      <p:sp>
        <p:nvSpPr>
          <p:cNvPr id="2" name="Footer Placeholder 1"/>
          <p:cNvSpPr>
            <a:spLocks noGrp="1"/>
          </p:cNvSpPr>
          <p:nvPr>
            <p:ph type="ftr" sz="quarter" idx="11"/>
          </p:nvPr>
        </p:nvSpPr>
        <p:spPr/>
        <p:txBody>
          <a:bodyPr/>
          <a:lstStyle/>
          <a:p>
            <a:r>
              <a:rPr lang="en-US"/>
              <a:t>General Lab Safety</a:t>
            </a:r>
          </a:p>
        </p:txBody>
      </p:sp>
      <p:sp>
        <p:nvSpPr>
          <p:cNvPr id="3" name="Slide Number Placeholder 2"/>
          <p:cNvSpPr>
            <a:spLocks noGrp="1"/>
          </p:cNvSpPr>
          <p:nvPr>
            <p:ph type="sldNum" sz="quarter" idx="12"/>
          </p:nvPr>
        </p:nvSpPr>
        <p:spPr/>
        <p:txBody>
          <a:bodyPr/>
          <a:lstStyle/>
          <a:p>
            <a:fld id="{913914EC-D32E-465B-AB5A-C301A297C11C}" type="slidenum">
              <a:rPr lang="en-US" smtClean="0"/>
              <a:pPr/>
              <a:t>48</a:t>
            </a:fld>
            <a:endParaRPr lang="en-US"/>
          </a:p>
        </p:txBody>
      </p:sp>
      <p:pic>
        <p:nvPicPr>
          <p:cNvPr id="7" name="Picture 6" descr="153ccba8f2472559a5b14e0c6f904448.jpg"/>
          <p:cNvPicPr>
            <a:picLocks noChangeAspect="1"/>
          </p:cNvPicPr>
          <p:nvPr/>
        </p:nvPicPr>
        <p:blipFill>
          <a:blip r:embed="rId2" cstate="print"/>
          <a:stretch>
            <a:fillRect/>
          </a:stretch>
        </p:blipFill>
        <p:spPr>
          <a:xfrm>
            <a:off x="29689" y="417580"/>
            <a:ext cx="3365414" cy="3365414"/>
          </a:xfrm>
          <a:prstGeom prst="rect">
            <a:avLst/>
          </a:prstGeom>
        </p:spPr>
      </p:pic>
      <p:pic>
        <p:nvPicPr>
          <p:cNvPr id="13" name="Picture 2" descr="Image result for fire extinguish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78" r="16504"/>
          <a:stretch>
            <a:fillRect/>
          </a:stretch>
        </p:blipFill>
        <p:spPr bwMode="auto">
          <a:xfrm>
            <a:off x="3363019" y="648840"/>
            <a:ext cx="1681857" cy="27801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Lenovo\Desktop\fire-exit-sign-featured.jpg"/>
          <p:cNvPicPr>
            <a:picLocks noChangeAspect="1" noChangeArrowheads="1"/>
          </p:cNvPicPr>
          <p:nvPr/>
        </p:nvPicPr>
        <p:blipFill>
          <a:blip r:embed="rId4" cstate="print"/>
          <a:srcRect/>
          <a:stretch>
            <a:fillRect/>
          </a:stretch>
        </p:blipFill>
        <p:spPr bwMode="auto">
          <a:xfrm>
            <a:off x="5288304" y="772382"/>
            <a:ext cx="1796643" cy="857256"/>
          </a:xfrm>
          <a:prstGeom prst="rect">
            <a:avLst/>
          </a:prstGeom>
          <a:noFill/>
        </p:spPr>
      </p:pic>
      <p:pic>
        <p:nvPicPr>
          <p:cNvPr id="15" name="Picture 2" descr="Image result for assembly poi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2917" y="1864937"/>
            <a:ext cx="1564063" cy="15640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MERGENCY RESPONSE TE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240" y="696145"/>
            <a:ext cx="1251440" cy="12514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raise alar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3653" y="1984373"/>
            <a:ext cx="1426613" cy="1426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ge.JPG"/>
          <p:cNvPicPr/>
          <p:nvPr/>
        </p:nvPicPr>
        <p:blipFill>
          <a:blip r:embed="rId2" cstate="print"/>
          <a:stretch>
            <a:fillRect/>
          </a:stretch>
        </p:blipFill>
        <p:spPr>
          <a:xfrm>
            <a:off x="392877" y="711104"/>
            <a:ext cx="8358246" cy="5643602"/>
          </a:xfrm>
          <a:prstGeom prst="rect">
            <a:avLst/>
          </a:prstGeom>
        </p:spPr>
      </p:pic>
      <p:sp>
        <p:nvSpPr>
          <p:cNvPr id="6" name="Date Placeholder 5"/>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49</a:t>
            </a:fld>
            <a:endParaRPr lang="en-US"/>
          </a:p>
        </p:txBody>
      </p:sp>
      <p:sp>
        <p:nvSpPr>
          <p:cNvPr id="7" name="Title 6"/>
          <p:cNvSpPr>
            <a:spLocks noGrp="1"/>
          </p:cNvSpPr>
          <p:nvPr>
            <p:ph type="title"/>
          </p:nvPr>
        </p:nvSpPr>
        <p:spPr/>
        <p:txBody>
          <a:bodyPr/>
          <a:lstStyle/>
          <a:p>
            <a:r>
              <a:rPr lang="en-IN" dirty="0"/>
              <a:t>FS: Stages of Fire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e Placeholder 22"/>
          <p:cNvSpPr>
            <a:spLocks noGrp="1"/>
          </p:cNvSpPr>
          <p:nvPr>
            <p:ph type="dt" sz="half" idx="10"/>
          </p:nvPr>
        </p:nvSpPr>
        <p:spPr/>
        <p:txBody>
          <a:bodyPr/>
          <a:lstStyle/>
          <a:p>
            <a:r>
              <a:rPr lang="en-US"/>
              <a:t>28-Jan-2019</a:t>
            </a:r>
          </a:p>
        </p:txBody>
      </p:sp>
      <p:sp>
        <p:nvSpPr>
          <p:cNvPr id="21" name="Footer Placeholder 20"/>
          <p:cNvSpPr>
            <a:spLocks noGrp="1"/>
          </p:cNvSpPr>
          <p:nvPr>
            <p:ph type="ftr" sz="quarter" idx="11"/>
          </p:nvPr>
        </p:nvSpPr>
        <p:spPr/>
        <p:txBody>
          <a:bodyPr/>
          <a:lstStyle/>
          <a:p>
            <a:r>
              <a:rPr lang="en-US"/>
              <a:t>General Lab Safety</a:t>
            </a:r>
          </a:p>
        </p:txBody>
      </p:sp>
      <p:sp>
        <p:nvSpPr>
          <p:cNvPr id="22" name="Slide Number Placeholder 21"/>
          <p:cNvSpPr>
            <a:spLocks noGrp="1"/>
          </p:cNvSpPr>
          <p:nvPr>
            <p:ph type="sldNum" sz="quarter" idx="12"/>
          </p:nvPr>
        </p:nvSpPr>
        <p:spPr/>
        <p:txBody>
          <a:bodyPr/>
          <a:lstStyle/>
          <a:p>
            <a:fld id="{913914EC-D32E-465B-AB5A-C301A297C11C}" type="slidenum">
              <a:rPr lang="en-US" smtClean="0"/>
              <a:pPr/>
              <a:t>5</a:t>
            </a:fld>
            <a:endParaRPr lang="en-US"/>
          </a:p>
        </p:txBody>
      </p:sp>
      <p:sp>
        <p:nvSpPr>
          <p:cNvPr id="16" name="Title 15"/>
          <p:cNvSpPr>
            <a:spLocks noGrp="1"/>
          </p:cNvSpPr>
          <p:nvPr>
            <p:ph type="title"/>
          </p:nvPr>
        </p:nvSpPr>
        <p:spPr/>
        <p:txBody>
          <a:bodyPr/>
          <a:lstStyle/>
          <a:p>
            <a:r>
              <a:rPr lang="en-IN" dirty="0"/>
              <a:t>PPE: Eye Protection Options</a:t>
            </a:r>
          </a:p>
        </p:txBody>
      </p:sp>
      <p:graphicFrame>
        <p:nvGraphicFramePr>
          <p:cNvPr id="42" name="Content Placeholder 41"/>
          <p:cNvGraphicFramePr>
            <a:graphicFrameLocks noGrp="1"/>
          </p:cNvGraphicFramePr>
          <p:nvPr>
            <p:ph idx="1"/>
            <p:extLst>
              <p:ext uri="{D42A27DB-BD31-4B8C-83A1-F6EECF244321}">
                <p14:modId xmlns:p14="http://schemas.microsoft.com/office/powerpoint/2010/main" val="591167194"/>
              </p:ext>
            </p:extLst>
          </p:nvPr>
        </p:nvGraphicFramePr>
        <p:xfrm>
          <a:off x="228600" y="908050"/>
          <a:ext cx="8763000" cy="5340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28599" y="5002654"/>
            <a:ext cx="5711553" cy="1245746"/>
          </a:xfrm>
        </p:spPr>
        <p:txBody>
          <a:bodyPr>
            <a:normAutofit fontScale="92500" lnSpcReduction="10000"/>
          </a:bodyPr>
          <a:lstStyle/>
          <a:p>
            <a:r>
              <a:rPr lang="en-IN" dirty="0"/>
              <a:t>All labs must have them in clearly marked places</a:t>
            </a:r>
          </a:p>
          <a:p>
            <a:pPr lvl="1"/>
            <a:r>
              <a:rPr lang="en-IN" dirty="0"/>
              <a:t>One for each class of hazards (see next slide)</a:t>
            </a:r>
          </a:p>
          <a:p>
            <a:r>
              <a:rPr lang="en-IN" dirty="0"/>
              <a:t>They expire. Make sure to refill/service them</a:t>
            </a:r>
          </a:p>
          <a:p>
            <a:pPr lvl="1"/>
            <a:r>
              <a:rPr lang="en-IN" dirty="0"/>
              <a:t>Typically need service every 3 years.</a:t>
            </a:r>
          </a:p>
          <a:p>
            <a:endParaRPr lang="en-IN" dirty="0"/>
          </a:p>
          <a:p>
            <a:endParaRPr lang="en-IN" dirty="0"/>
          </a:p>
        </p:txBody>
      </p:sp>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50</a:t>
            </a:fld>
            <a:endParaRPr lang="en-US"/>
          </a:p>
        </p:txBody>
      </p:sp>
      <p:sp>
        <p:nvSpPr>
          <p:cNvPr id="6" name="Title 5"/>
          <p:cNvSpPr>
            <a:spLocks noGrp="1"/>
          </p:cNvSpPr>
          <p:nvPr>
            <p:ph type="title"/>
          </p:nvPr>
        </p:nvSpPr>
        <p:spPr/>
        <p:txBody>
          <a:bodyPr/>
          <a:lstStyle/>
          <a:p>
            <a:r>
              <a:rPr lang="en-IN" dirty="0"/>
              <a:t>FS: First Extinguishers</a:t>
            </a:r>
          </a:p>
        </p:txBody>
      </p:sp>
      <p:pic>
        <p:nvPicPr>
          <p:cNvPr id="29698" name="Picture 2" descr="Image result for fire extinguish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878" r="16504"/>
          <a:stretch>
            <a:fillRect/>
          </a:stretch>
        </p:blipFill>
        <p:spPr bwMode="auto">
          <a:xfrm>
            <a:off x="655244" y="2536328"/>
            <a:ext cx="1280310" cy="21163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ASS.jpg"/>
          <p:cNvPicPr/>
          <p:nvPr/>
        </p:nvPicPr>
        <p:blipFill>
          <a:blip r:embed="rId3" cstate="print"/>
          <a:stretch>
            <a:fillRect/>
          </a:stretch>
        </p:blipFill>
        <p:spPr>
          <a:xfrm>
            <a:off x="2759634" y="879582"/>
            <a:ext cx="6330289" cy="4074520"/>
          </a:xfrm>
          <a:prstGeom prst="rect">
            <a:avLst/>
          </a:prstGeom>
        </p:spPr>
      </p:pic>
      <p:sp>
        <p:nvSpPr>
          <p:cNvPr id="19" name="TextBox 18"/>
          <p:cNvSpPr txBox="1"/>
          <p:nvPr/>
        </p:nvSpPr>
        <p:spPr>
          <a:xfrm>
            <a:off x="5830279" y="5073808"/>
            <a:ext cx="3096344" cy="923330"/>
          </a:xfrm>
          <a:prstGeom prst="rect">
            <a:avLst/>
          </a:prstGeom>
          <a:noFill/>
        </p:spPr>
        <p:txBody>
          <a:bodyPr wrap="square" rtlCol="0">
            <a:spAutoFit/>
          </a:bodyPr>
          <a:lstStyle/>
          <a:p>
            <a:pPr algn="ctr"/>
            <a:r>
              <a:rPr lang="en-IN" dirty="0">
                <a:latin typeface="+mj-lt"/>
              </a:rPr>
              <a:t>Learn how to use them. Very cheap to organize practical training on test fires</a:t>
            </a:r>
          </a:p>
        </p:txBody>
      </p:sp>
      <p:pic>
        <p:nvPicPr>
          <p:cNvPr id="29700" name="Picture 4" descr="Image result for fire extinguisher safe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144" y="1051544"/>
            <a:ext cx="1484784" cy="148478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28599" y="879582"/>
            <a:ext cx="2255169" cy="39175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ich-type-of-fire-extinguisher-2.png"/>
          <p:cNvPicPr/>
          <p:nvPr/>
        </p:nvPicPr>
        <p:blipFill>
          <a:blip r:embed="rId2" cstate="print"/>
          <a:stretch>
            <a:fillRect/>
          </a:stretch>
        </p:blipFill>
        <p:spPr>
          <a:xfrm>
            <a:off x="0" y="0"/>
            <a:ext cx="9144000" cy="6356350"/>
          </a:xfrm>
          <a:prstGeom prst="rect">
            <a:avLst/>
          </a:prstGeom>
        </p:spPr>
      </p:pic>
      <p:sp>
        <p:nvSpPr>
          <p:cNvPr id="3" name="Footer Placeholder 2"/>
          <p:cNvSpPr>
            <a:spLocks noGrp="1"/>
          </p:cNvSpPr>
          <p:nvPr>
            <p:ph type="ftr" sz="quarter" idx="11"/>
          </p:nvPr>
        </p:nvSpPr>
        <p:spPr/>
        <p:txBody>
          <a:bodyPr/>
          <a:lstStyle/>
          <a:p>
            <a:r>
              <a:rPr lang="en-US"/>
              <a:t>General Lab Safety</a:t>
            </a:r>
          </a:p>
        </p:txBody>
      </p:sp>
      <p:sp>
        <p:nvSpPr>
          <p:cNvPr id="4" name="Slide Number Placeholder 3"/>
          <p:cNvSpPr>
            <a:spLocks noGrp="1"/>
          </p:cNvSpPr>
          <p:nvPr>
            <p:ph type="sldNum" sz="quarter" idx="12"/>
          </p:nvPr>
        </p:nvSpPr>
        <p:spPr/>
        <p:txBody>
          <a:bodyPr/>
          <a:lstStyle/>
          <a:p>
            <a:fld id="{913914EC-D32E-465B-AB5A-C301A297C11C}" type="slidenum">
              <a:rPr lang="en-US" smtClean="0"/>
              <a:pPr/>
              <a:t>51</a:t>
            </a:fld>
            <a:endParaRPr lang="en-US"/>
          </a:p>
        </p:txBody>
      </p:sp>
      <p:sp>
        <p:nvSpPr>
          <p:cNvPr id="5" name="Date Placeholder 4"/>
          <p:cNvSpPr>
            <a:spLocks noGrp="1"/>
          </p:cNvSpPr>
          <p:nvPr>
            <p:ph type="dt" sz="half" idx="10"/>
          </p:nvPr>
        </p:nvSpPr>
        <p:spPr/>
        <p:txBody>
          <a:bodyPr/>
          <a:lstStyle/>
          <a:p>
            <a:r>
              <a:rPr lang="en-US"/>
              <a:t>28-Jan-2019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28-Jan-2019</a:t>
            </a:r>
          </a:p>
        </p:txBody>
      </p:sp>
      <p:sp>
        <p:nvSpPr>
          <p:cNvPr id="2" name="Footer Placeholder 1"/>
          <p:cNvSpPr>
            <a:spLocks noGrp="1"/>
          </p:cNvSpPr>
          <p:nvPr>
            <p:ph type="ftr" sz="quarter" idx="11"/>
          </p:nvPr>
        </p:nvSpPr>
        <p:spPr/>
        <p:txBody>
          <a:bodyPr/>
          <a:lstStyle/>
          <a:p>
            <a:r>
              <a:rPr lang="en-US"/>
              <a:t>General Lab Safety</a:t>
            </a:r>
          </a:p>
        </p:txBody>
      </p:sp>
      <p:sp>
        <p:nvSpPr>
          <p:cNvPr id="3" name="Slide Number Placeholder 2"/>
          <p:cNvSpPr>
            <a:spLocks noGrp="1"/>
          </p:cNvSpPr>
          <p:nvPr>
            <p:ph type="sldNum" sz="quarter" idx="12"/>
          </p:nvPr>
        </p:nvSpPr>
        <p:spPr/>
        <p:txBody>
          <a:bodyPr/>
          <a:lstStyle/>
          <a:p>
            <a:fld id="{913914EC-D32E-465B-AB5A-C301A297C11C}" type="slidenum">
              <a:rPr lang="en-US" smtClean="0"/>
              <a:pPr/>
              <a:t>52</a:t>
            </a:fld>
            <a:endParaRPr lang="en-US"/>
          </a:p>
        </p:txBody>
      </p:sp>
      <p:sp>
        <p:nvSpPr>
          <p:cNvPr id="5" name="Title 4"/>
          <p:cNvSpPr>
            <a:spLocks noGrp="1"/>
          </p:cNvSpPr>
          <p:nvPr>
            <p:ph type="title"/>
          </p:nvPr>
        </p:nvSpPr>
        <p:spPr/>
        <p:txBody>
          <a:bodyPr/>
          <a:lstStyle/>
          <a:p>
            <a:r>
              <a:rPr lang="en-IN" dirty="0"/>
              <a:t>FS: Fire Response</a:t>
            </a:r>
          </a:p>
        </p:txBody>
      </p:sp>
      <p:pic>
        <p:nvPicPr>
          <p:cNvPr id="31750" name="Picture 6" descr="Image result for raise alarm"/>
          <p:cNvPicPr>
            <a:picLocks noChangeAspect="1" noChangeArrowheads="1"/>
          </p:cNvPicPr>
          <p:nvPr/>
        </p:nvPicPr>
        <p:blipFill rotWithShape="1">
          <a:blip r:embed="rId2">
            <a:extLst>
              <a:ext uri="{28A0092B-C50C-407E-A947-70E740481C1C}">
                <a14:useLocalDpi xmlns:a14="http://schemas.microsoft.com/office/drawing/2010/main" val="0"/>
              </a:ext>
            </a:extLst>
          </a:blip>
          <a:srcRect l="25850" t="25851" r="25850" b="13250"/>
          <a:stretch>
            <a:fillRect/>
          </a:stretch>
        </p:blipFill>
        <p:spPr bwMode="auto">
          <a:xfrm>
            <a:off x="106414" y="969575"/>
            <a:ext cx="4111905" cy="5184576"/>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Image result for raise al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344" y="735426"/>
            <a:ext cx="2847254" cy="33217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raise ala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116" y="4608828"/>
            <a:ext cx="1426613" cy="142661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031145" y="4926182"/>
            <a:ext cx="2847254" cy="830997"/>
          </a:xfrm>
          <a:prstGeom prst="rect">
            <a:avLst/>
          </a:prstGeom>
          <a:ln>
            <a:solidFill>
              <a:srgbClr val="FF0000"/>
            </a:solidFill>
          </a:ln>
        </p:spPr>
        <p:txBody>
          <a:bodyPr wrap="none">
            <a:spAutoFit/>
          </a:bodyPr>
          <a:lstStyle/>
          <a:p>
            <a:pPr algn="ctr"/>
            <a:r>
              <a:rPr lang="en-US" sz="2400" b="1" dirty="0">
                <a:solidFill>
                  <a:srgbClr val="FF0000"/>
                </a:solidFill>
                <a:ea typeface="Arial" panose="020B0604020202020204" pitchFamily="34" charset="0"/>
                <a:cs typeface="Lucida Sans Unicode" panose="020B0602030504020204" pitchFamily="34" charset="0"/>
              </a:rPr>
              <a:t>Shout</a:t>
            </a:r>
          </a:p>
          <a:p>
            <a:pPr algn="ctr"/>
            <a:r>
              <a:rPr lang="en-US" sz="2400" b="1" dirty="0">
                <a:solidFill>
                  <a:srgbClr val="FF0000"/>
                </a:solidFill>
                <a:ea typeface="Arial" panose="020B0604020202020204" pitchFamily="34" charset="0"/>
                <a:cs typeface="Lucida Sans Unicode" panose="020B0602030504020204" pitchFamily="34" charset="0"/>
              </a:rPr>
              <a:t>“FIRE </a:t>
            </a:r>
            <a:r>
              <a:rPr lang="en-US" sz="2400" b="1" dirty="0" err="1">
                <a:solidFill>
                  <a:srgbClr val="FF0000"/>
                </a:solidFill>
                <a:ea typeface="Arial" panose="020B0604020202020204" pitchFamily="34" charset="0"/>
                <a:cs typeface="Lucida Sans Unicode" panose="020B0602030504020204" pitchFamily="34" charset="0"/>
              </a:rPr>
              <a:t>FIRE</a:t>
            </a:r>
            <a:r>
              <a:rPr lang="en-US" sz="2400" b="1" dirty="0">
                <a:solidFill>
                  <a:srgbClr val="FF0000"/>
                </a:solidFill>
                <a:ea typeface="Arial" panose="020B0604020202020204" pitchFamily="34" charset="0"/>
                <a:cs typeface="Lucida Sans Unicode" panose="020B0602030504020204" pitchFamily="34" charset="0"/>
              </a:rPr>
              <a:t> </a:t>
            </a:r>
            <a:r>
              <a:rPr lang="en-US" sz="2400" b="1" dirty="0" err="1">
                <a:solidFill>
                  <a:srgbClr val="FF0000"/>
                </a:solidFill>
                <a:ea typeface="Arial" panose="020B0604020202020204" pitchFamily="34" charset="0"/>
                <a:cs typeface="Lucida Sans Unicode" panose="020B0602030504020204" pitchFamily="34" charset="0"/>
              </a:rPr>
              <a:t>FIRE</a:t>
            </a:r>
            <a:r>
              <a:rPr lang="en-US" sz="2400" b="1" dirty="0">
                <a:solidFill>
                  <a:srgbClr val="FF0000"/>
                </a:solidFill>
                <a:ea typeface="Arial" panose="020B0604020202020204" pitchFamily="34" charset="0"/>
                <a:cs typeface="Lucida Sans Unicode" panose="020B0602030504020204" pitchFamily="34" charset="0"/>
              </a:rPr>
              <a:t> </a:t>
            </a:r>
            <a:r>
              <a:rPr lang="en-US" sz="2400" b="1" dirty="0" err="1">
                <a:solidFill>
                  <a:srgbClr val="FF0000"/>
                </a:solidFill>
                <a:ea typeface="Arial" panose="020B0604020202020204" pitchFamily="34" charset="0"/>
                <a:cs typeface="Lucida Sans Unicode" panose="020B0602030504020204" pitchFamily="34" charset="0"/>
              </a:rPr>
              <a:t>FIRE</a:t>
            </a:r>
            <a:r>
              <a:rPr lang="en-US" sz="2400" b="1" dirty="0">
                <a:solidFill>
                  <a:srgbClr val="FF0000"/>
                </a:solidFill>
                <a:ea typeface="Arial" panose="020B0604020202020204" pitchFamily="34" charset="0"/>
                <a:cs typeface="Lucida Sans Unicode" panose="020B0602030504020204" pitchFamily="34" charset="0"/>
              </a:rPr>
              <a:t>”</a:t>
            </a:r>
            <a:endParaRPr lang="en-IN" sz="2400" dirty="0"/>
          </a:p>
        </p:txBody>
      </p:sp>
      <p:sp>
        <p:nvSpPr>
          <p:cNvPr id="22" name="TextBox 21"/>
          <p:cNvSpPr txBox="1"/>
          <p:nvPr/>
        </p:nvSpPr>
        <p:spPr>
          <a:xfrm>
            <a:off x="4330600" y="4354651"/>
            <a:ext cx="1773884" cy="369332"/>
          </a:xfrm>
          <a:prstGeom prst="rect">
            <a:avLst/>
          </a:prstGeom>
          <a:noFill/>
        </p:spPr>
        <p:txBody>
          <a:bodyPr wrap="none" rtlCol="0">
            <a:spAutoFit/>
          </a:bodyPr>
          <a:lstStyle/>
          <a:p>
            <a:r>
              <a:rPr lang="en-IN" dirty="0">
                <a:latin typeface="+mj-lt"/>
              </a:rPr>
              <a:t>Trigger fire alarm</a:t>
            </a:r>
          </a:p>
        </p:txBody>
      </p:sp>
      <p:sp>
        <p:nvSpPr>
          <p:cNvPr id="17" name="Rectangle 16"/>
          <p:cNvSpPr/>
          <p:nvPr/>
        </p:nvSpPr>
        <p:spPr>
          <a:xfrm>
            <a:off x="4330600" y="476672"/>
            <a:ext cx="4706986" cy="56774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Left 17"/>
          <p:cNvSpPr/>
          <p:nvPr/>
        </p:nvSpPr>
        <p:spPr>
          <a:xfrm>
            <a:off x="3635896" y="2060848"/>
            <a:ext cx="694704" cy="36512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28-Jan-2019</a:t>
            </a:r>
          </a:p>
        </p:txBody>
      </p:sp>
      <p:sp>
        <p:nvSpPr>
          <p:cNvPr id="2" name="Footer Placeholder 1"/>
          <p:cNvSpPr>
            <a:spLocks noGrp="1"/>
          </p:cNvSpPr>
          <p:nvPr>
            <p:ph type="ftr" sz="quarter" idx="11"/>
          </p:nvPr>
        </p:nvSpPr>
        <p:spPr/>
        <p:txBody>
          <a:bodyPr/>
          <a:lstStyle/>
          <a:p>
            <a:r>
              <a:rPr lang="en-US"/>
              <a:t>General Lab Safety</a:t>
            </a:r>
          </a:p>
        </p:txBody>
      </p:sp>
      <p:sp>
        <p:nvSpPr>
          <p:cNvPr id="3" name="Slide Number Placeholder 2"/>
          <p:cNvSpPr>
            <a:spLocks noGrp="1"/>
          </p:cNvSpPr>
          <p:nvPr>
            <p:ph type="sldNum" sz="quarter" idx="12"/>
          </p:nvPr>
        </p:nvSpPr>
        <p:spPr/>
        <p:txBody>
          <a:bodyPr/>
          <a:lstStyle/>
          <a:p>
            <a:fld id="{913914EC-D32E-465B-AB5A-C301A297C11C}" type="slidenum">
              <a:rPr lang="en-US" smtClean="0"/>
              <a:pPr/>
              <a:t>53</a:t>
            </a:fld>
            <a:endParaRPr lang="en-US"/>
          </a:p>
        </p:txBody>
      </p:sp>
      <p:sp>
        <p:nvSpPr>
          <p:cNvPr id="5" name="Title 4"/>
          <p:cNvSpPr>
            <a:spLocks noGrp="1"/>
          </p:cNvSpPr>
          <p:nvPr>
            <p:ph type="title"/>
          </p:nvPr>
        </p:nvSpPr>
        <p:spPr/>
        <p:txBody>
          <a:bodyPr/>
          <a:lstStyle/>
          <a:p>
            <a:r>
              <a:rPr lang="en-IN" dirty="0"/>
              <a:t>FS: Fire Response</a:t>
            </a:r>
          </a:p>
        </p:txBody>
      </p:sp>
      <p:pic>
        <p:nvPicPr>
          <p:cNvPr id="31750" name="Picture 6" descr="Image result for raise alarm"/>
          <p:cNvPicPr>
            <a:picLocks noChangeAspect="1" noChangeArrowheads="1"/>
          </p:cNvPicPr>
          <p:nvPr/>
        </p:nvPicPr>
        <p:blipFill rotWithShape="1">
          <a:blip r:embed="rId2">
            <a:extLst>
              <a:ext uri="{28A0092B-C50C-407E-A947-70E740481C1C}">
                <a14:useLocalDpi xmlns:a14="http://schemas.microsoft.com/office/drawing/2010/main" val="0"/>
              </a:ext>
            </a:extLst>
          </a:blip>
          <a:srcRect l="25850" t="25851" r="25850" b="13250"/>
          <a:stretch>
            <a:fillRect/>
          </a:stretch>
        </p:blipFill>
        <p:spPr bwMode="auto">
          <a:xfrm>
            <a:off x="106414" y="969575"/>
            <a:ext cx="4111905" cy="518457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330600" y="476672"/>
            <a:ext cx="4706986" cy="56774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Left 17"/>
          <p:cNvSpPr/>
          <p:nvPr/>
        </p:nvSpPr>
        <p:spPr>
          <a:xfrm>
            <a:off x="3635896" y="3132848"/>
            <a:ext cx="694704" cy="36512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pic>
        <p:nvPicPr>
          <p:cNvPr id="6" name="Picture 5"/>
          <p:cNvPicPr>
            <a:picLocks noChangeAspect="1"/>
          </p:cNvPicPr>
          <p:nvPr/>
        </p:nvPicPr>
        <p:blipFill>
          <a:blip r:embed="rId3"/>
          <a:stretch>
            <a:fillRect/>
          </a:stretch>
        </p:blipFill>
        <p:spPr>
          <a:xfrm>
            <a:off x="4364569" y="575750"/>
            <a:ext cx="4639047" cy="2841139"/>
          </a:xfrm>
          <a:prstGeom prst="rect">
            <a:avLst/>
          </a:prstGeom>
        </p:spPr>
      </p:pic>
      <p:sp>
        <p:nvSpPr>
          <p:cNvPr id="7" name="TextBox 6"/>
          <p:cNvSpPr txBox="1"/>
          <p:nvPr/>
        </p:nvSpPr>
        <p:spPr>
          <a:xfrm>
            <a:off x="4438020" y="3546839"/>
            <a:ext cx="4635756" cy="1015663"/>
          </a:xfrm>
          <a:prstGeom prst="rect">
            <a:avLst/>
          </a:prstGeom>
          <a:noFill/>
        </p:spPr>
        <p:txBody>
          <a:bodyPr wrap="none" rtlCol="0">
            <a:spAutoFit/>
          </a:bodyPr>
          <a:lstStyle/>
          <a:p>
            <a:pPr algn="ctr"/>
            <a:r>
              <a:rPr lang="en-IN" sz="2000" dirty="0">
                <a:latin typeface="+mj-lt"/>
              </a:rPr>
              <a:t>Prepare and display an emergency exit plan</a:t>
            </a:r>
          </a:p>
          <a:p>
            <a:pPr algn="ctr"/>
            <a:endParaRPr lang="en-IN" sz="2000" dirty="0">
              <a:latin typeface="+mj-lt"/>
            </a:endParaRPr>
          </a:p>
          <a:p>
            <a:pPr algn="ctr"/>
            <a:r>
              <a:rPr lang="en-IN" sz="2000" dirty="0">
                <a:latin typeface="+mj-lt"/>
              </a:rPr>
              <a:t>Always know the nearest exit</a:t>
            </a:r>
          </a:p>
        </p:txBody>
      </p:sp>
      <p:pic>
        <p:nvPicPr>
          <p:cNvPr id="16" name="Picture 5" descr="C:\Users\Lenovo\Desktop\fire-exit-sign-featured.jpg"/>
          <p:cNvPicPr>
            <a:picLocks noChangeAspect="1" noChangeArrowheads="1"/>
          </p:cNvPicPr>
          <p:nvPr/>
        </p:nvPicPr>
        <p:blipFill>
          <a:blip r:embed="rId4" cstate="print"/>
          <a:srcRect/>
          <a:stretch>
            <a:fillRect/>
          </a:stretch>
        </p:blipFill>
        <p:spPr bwMode="auto">
          <a:xfrm>
            <a:off x="4697674" y="5073996"/>
            <a:ext cx="1796643" cy="857256"/>
          </a:xfrm>
          <a:prstGeom prst="rect">
            <a:avLst/>
          </a:prstGeom>
          <a:noFill/>
        </p:spPr>
      </p:pic>
      <p:sp>
        <p:nvSpPr>
          <p:cNvPr id="8" name="TextBox 7"/>
          <p:cNvSpPr txBox="1"/>
          <p:nvPr/>
        </p:nvSpPr>
        <p:spPr>
          <a:xfrm>
            <a:off x="6565826" y="5144167"/>
            <a:ext cx="2437790" cy="646331"/>
          </a:xfrm>
          <a:prstGeom prst="rect">
            <a:avLst/>
          </a:prstGeom>
          <a:noFill/>
        </p:spPr>
        <p:txBody>
          <a:bodyPr wrap="square" rtlCol="0">
            <a:spAutoFit/>
          </a:bodyPr>
          <a:lstStyle/>
          <a:p>
            <a:r>
              <a:rPr lang="en-IN" dirty="0">
                <a:latin typeface="+mj-lt"/>
              </a:rPr>
              <a:t>There should be clear signage for all fire exits</a:t>
            </a:r>
          </a:p>
        </p:txBody>
      </p:sp>
      <p:sp>
        <p:nvSpPr>
          <p:cNvPr id="19" name="Arrow: Left 18"/>
          <p:cNvSpPr/>
          <p:nvPr/>
        </p:nvSpPr>
        <p:spPr>
          <a:xfrm>
            <a:off x="3635896" y="5607935"/>
            <a:ext cx="694704" cy="36512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t="19887" r="42472"/>
          <a:stretch>
            <a:fillRect/>
          </a:stretch>
        </p:blipFill>
        <p:spPr>
          <a:xfrm>
            <a:off x="4580594" y="624843"/>
            <a:ext cx="4314744" cy="4172309"/>
          </a:xfrm>
          <a:prstGeom prst="rect">
            <a:avLst/>
          </a:prstGeom>
        </p:spPr>
      </p:pic>
      <p:sp>
        <p:nvSpPr>
          <p:cNvPr id="4" name="Date Placeholder 3"/>
          <p:cNvSpPr>
            <a:spLocks noGrp="1"/>
          </p:cNvSpPr>
          <p:nvPr>
            <p:ph type="dt" sz="half" idx="10"/>
          </p:nvPr>
        </p:nvSpPr>
        <p:spPr/>
        <p:txBody>
          <a:bodyPr/>
          <a:lstStyle/>
          <a:p>
            <a:r>
              <a:rPr lang="en-US"/>
              <a:t>28-Jan-2019</a:t>
            </a:r>
          </a:p>
        </p:txBody>
      </p:sp>
      <p:sp>
        <p:nvSpPr>
          <p:cNvPr id="2" name="Footer Placeholder 1"/>
          <p:cNvSpPr>
            <a:spLocks noGrp="1"/>
          </p:cNvSpPr>
          <p:nvPr>
            <p:ph type="ftr" sz="quarter" idx="11"/>
          </p:nvPr>
        </p:nvSpPr>
        <p:spPr/>
        <p:txBody>
          <a:bodyPr/>
          <a:lstStyle/>
          <a:p>
            <a:r>
              <a:rPr lang="en-US"/>
              <a:t>General Lab Safety</a:t>
            </a:r>
          </a:p>
        </p:txBody>
      </p:sp>
      <p:sp>
        <p:nvSpPr>
          <p:cNvPr id="3" name="Slide Number Placeholder 2"/>
          <p:cNvSpPr>
            <a:spLocks noGrp="1"/>
          </p:cNvSpPr>
          <p:nvPr>
            <p:ph type="sldNum" sz="quarter" idx="12"/>
          </p:nvPr>
        </p:nvSpPr>
        <p:spPr/>
        <p:txBody>
          <a:bodyPr/>
          <a:lstStyle/>
          <a:p>
            <a:fld id="{913914EC-D32E-465B-AB5A-C301A297C11C}" type="slidenum">
              <a:rPr lang="en-US" smtClean="0"/>
              <a:pPr/>
              <a:t>54</a:t>
            </a:fld>
            <a:endParaRPr lang="en-US"/>
          </a:p>
        </p:txBody>
      </p:sp>
      <p:sp>
        <p:nvSpPr>
          <p:cNvPr id="5" name="Title 4"/>
          <p:cNvSpPr>
            <a:spLocks noGrp="1"/>
          </p:cNvSpPr>
          <p:nvPr>
            <p:ph type="title"/>
          </p:nvPr>
        </p:nvSpPr>
        <p:spPr/>
        <p:txBody>
          <a:bodyPr/>
          <a:lstStyle/>
          <a:p>
            <a:r>
              <a:rPr lang="en-IN" dirty="0"/>
              <a:t>FS: Fire Response</a:t>
            </a:r>
          </a:p>
        </p:txBody>
      </p:sp>
      <p:pic>
        <p:nvPicPr>
          <p:cNvPr id="31750" name="Picture 6" descr="Image result for raise alarm"/>
          <p:cNvPicPr>
            <a:picLocks noChangeAspect="1" noChangeArrowheads="1"/>
          </p:cNvPicPr>
          <p:nvPr/>
        </p:nvPicPr>
        <p:blipFill rotWithShape="1">
          <a:blip r:embed="rId3">
            <a:extLst>
              <a:ext uri="{28A0092B-C50C-407E-A947-70E740481C1C}">
                <a14:useLocalDpi xmlns:a14="http://schemas.microsoft.com/office/drawing/2010/main" val="0"/>
              </a:ext>
            </a:extLst>
          </a:blip>
          <a:srcRect l="25850" t="25851" r="25850" b="13250"/>
          <a:stretch>
            <a:fillRect/>
          </a:stretch>
        </p:blipFill>
        <p:spPr bwMode="auto">
          <a:xfrm>
            <a:off x="106414" y="969575"/>
            <a:ext cx="4111905" cy="518457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330600" y="476672"/>
            <a:ext cx="4706986" cy="56774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Left 17"/>
          <p:cNvSpPr/>
          <p:nvPr/>
        </p:nvSpPr>
        <p:spPr>
          <a:xfrm>
            <a:off x="3635896" y="3933056"/>
            <a:ext cx="694704" cy="36512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7" name="TextBox 6"/>
          <p:cNvSpPr txBox="1"/>
          <p:nvPr/>
        </p:nvSpPr>
        <p:spPr>
          <a:xfrm>
            <a:off x="5992258" y="4797152"/>
            <a:ext cx="3045328" cy="1015663"/>
          </a:xfrm>
          <a:prstGeom prst="rect">
            <a:avLst/>
          </a:prstGeom>
          <a:noFill/>
        </p:spPr>
        <p:txBody>
          <a:bodyPr wrap="square" rtlCol="0">
            <a:spAutoFit/>
          </a:bodyPr>
          <a:lstStyle/>
          <a:p>
            <a:r>
              <a:rPr lang="en-IN" sz="2000" dirty="0">
                <a:latin typeface="+mj-lt"/>
              </a:rPr>
              <a:t>All buildings should have designated assembly points</a:t>
            </a:r>
          </a:p>
          <a:p>
            <a:r>
              <a:rPr lang="en-IN" sz="2000" dirty="0">
                <a:latin typeface="+mj-lt"/>
              </a:rPr>
              <a:t>Go to assembly area. </a:t>
            </a:r>
          </a:p>
        </p:txBody>
      </p:sp>
      <p:pic>
        <p:nvPicPr>
          <p:cNvPr id="33794" name="Picture 2" descr="Image result for assembly poi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7717" y="4539699"/>
            <a:ext cx="1564063" cy="1564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28-Jan-2019</a:t>
            </a:r>
          </a:p>
        </p:txBody>
      </p:sp>
      <p:sp>
        <p:nvSpPr>
          <p:cNvPr id="2" name="Footer Placeholder 1"/>
          <p:cNvSpPr>
            <a:spLocks noGrp="1"/>
          </p:cNvSpPr>
          <p:nvPr>
            <p:ph type="ftr" sz="quarter" idx="11"/>
          </p:nvPr>
        </p:nvSpPr>
        <p:spPr/>
        <p:txBody>
          <a:bodyPr/>
          <a:lstStyle/>
          <a:p>
            <a:r>
              <a:rPr lang="en-US"/>
              <a:t>General Lab Safety</a:t>
            </a:r>
          </a:p>
        </p:txBody>
      </p:sp>
      <p:sp>
        <p:nvSpPr>
          <p:cNvPr id="3" name="Slide Number Placeholder 2"/>
          <p:cNvSpPr>
            <a:spLocks noGrp="1"/>
          </p:cNvSpPr>
          <p:nvPr>
            <p:ph type="sldNum" sz="quarter" idx="12"/>
          </p:nvPr>
        </p:nvSpPr>
        <p:spPr/>
        <p:txBody>
          <a:bodyPr/>
          <a:lstStyle/>
          <a:p>
            <a:fld id="{913914EC-D32E-465B-AB5A-C301A297C11C}" type="slidenum">
              <a:rPr lang="en-US" smtClean="0"/>
              <a:pPr/>
              <a:t>55</a:t>
            </a:fld>
            <a:endParaRPr lang="en-US"/>
          </a:p>
        </p:txBody>
      </p:sp>
      <p:sp>
        <p:nvSpPr>
          <p:cNvPr id="5" name="Title 4"/>
          <p:cNvSpPr>
            <a:spLocks noGrp="1"/>
          </p:cNvSpPr>
          <p:nvPr>
            <p:ph type="title"/>
          </p:nvPr>
        </p:nvSpPr>
        <p:spPr/>
        <p:txBody>
          <a:bodyPr/>
          <a:lstStyle/>
          <a:p>
            <a:r>
              <a:rPr lang="en-IN" dirty="0"/>
              <a:t>FS: Fire Response</a:t>
            </a:r>
          </a:p>
        </p:txBody>
      </p:sp>
      <p:pic>
        <p:nvPicPr>
          <p:cNvPr id="31750" name="Picture 6" descr="Image result for raise alarm"/>
          <p:cNvPicPr>
            <a:picLocks noChangeAspect="1" noChangeArrowheads="1"/>
          </p:cNvPicPr>
          <p:nvPr/>
        </p:nvPicPr>
        <p:blipFill rotWithShape="1">
          <a:blip r:embed="rId2">
            <a:extLst>
              <a:ext uri="{28A0092B-C50C-407E-A947-70E740481C1C}">
                <a14:useLocalDpi xmlns:a14="http://schemas.microsoft.com/office/drawing/2010/main" val="0"/>
              </a:ext>
            </a:extLst>
          </a:blip>
          <a:srcRect l="25850" t="25851" r="25850" b="13250"/>
          <a:stretch>
            <a:fillRect/>
          </a:stretch>
        </p:blipFill>
        <p:spPr bwMode="auto">
          <a:xfrm>
            <a:off x="106414" y="969575"/>
            <a:ext cx="4111905" cy="518457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330600" y="476672"/>
            <a:ext cx="4706986" cy="56774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Arrow: Left 17"/>
          <p:cNvSpPr/>
          <p:nvPr/>
        </p:nvSpPr>
        <p:spPr>
          <a:xfrm>
            <a:off x="3851920" y="4797152"/>
            <a:ext cx="478680" cy="36512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pic>
        <p:nvPicPr>
          <p:cNvPr id="12" name="Picture 4" descr="EMERGENCY RESPONSE T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578" y="674331"/>
            <a:ext cx="1251440" cy="12514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08058" y="753537"/>
            <a:ext cx="2640406" cy="1015663"/>
          </a:xfrm>
          <a:prstGeom prst="rect">
            <a:avLst/>
          </a:prstGeom>
          <a:noFill/>
        </p:spPr>
        <p:txBody>
          <a:bodyPr wrap="square" rtlCol="0">
            <a:spAutoFit/>
          </a:bodyPr>
          <a:lstStyle/>
          <a:p>
            <a:r>
              <a:rPr lang="en-IN" sz="2000" dirty="0">
                <a:latin typeface="+mj-lt"/>
              </a:rPr>
              <a:t>Only listen to a designated emergency response team</a:t>
            </a:r>
          </a:p>
        </p:txBody>
      </p:sp>
      <p:sp>
        <p:nvSpPr>
          <p:cNvPr id="8" name="Rectangle 7"/>
          <p:cNvSpPr/>
          <p:nvPr/>
        </p:nvSpPr>
        <p:spPr>
          <a:xfrm>
            <a:off x="4572000" y="2285812"/>
            <a:ext cx="4062253" cy="646331"/>
          </a:xfrm>
          <a:prstGeom prst="rect">
            <a:avLst/>
          </a:prstGeom>
        </p:spPr>
        <p:txBody>
          <a:bodyPr wrap="square">
            <a:spAutoFit/>
          </a:bodyPr>
          <a:lstStyle/>
          <a:p>
            <a:r>
              <a:rPr lang="en-IN" dirty="0"/>
              <a:t>Don’t go for coffee. Stay in assembly area</a:t>
            </a:r>
          </a:p>
          <a:p>
            <a:r>
              <a:rPr lang="en-IN" dirty="0"/>
              <a:t>We may need a headcount</a:t>
            </a:r>
          </a:p>
        </p:txBody>
      </p:sp>
      <p:pic>
        <p:nvPicPr>
          <p:cNvPr id="3277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578" y="2970121"/>
            <a:ext cx="3939119" cy="29543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908720"/>
            <a:ext cx="4559425" cy="5339680"/>
          </a:xfrm>
        </p:spPr>
        <p:txBody>
          <a:bodyPr>
            <a:normAutofit/>
          </a:bodyPr>
          <a:lstStyle/>
          <a:p>
            <a:r>
              <a:rPr lang="en-US" dirty="0"/>
              <a:t>All </a:t>
            </a:r>
            <a:r>
              <a:rPr lang="en-US" dirty="0" smtClean="0">
                <a:solidFill>
                  <a:schemeClr val="tx1"/>
                </a:solidFill>
              </a:rPr>
              <a:t>departments </a:t>
            </a:r>
            <a:r>
              <a:rPr lang="en-US" dirty="0">
                <a:solidFill>
                  <a:schemeClr val="tx1"/>
                </a:solidFill>
              </a:rPr>
              <a:t>s</a:t>
            </a:r>
            <a:r>
              <a:rPr lang="en-US" dirty="0"/>
              <a:t>hould have a defined Emergency Response Team (ERT)</a:t>
            </a:r>
          </a:p>
          <a:p>
            <a:pPr lvl="1"/>
            <a:r>
              <a:rPr lang="en-US" dirty="0"/>
              <a:t>Among permanent faculty and staff</a:t>
            </a:r>
          </a:p>
          <a:p>
            <a:r>
              <a:rPr lang="en-US" dirty="0"/>
              <a:t>Typical roles/actions of ERT:</a:t>
            </a:r>
          </a:p>
          <a:p>
            <a:pPr lvl="1"/>
            <a:r>
              <a:rPr lang="en-US" dirty="0"/>
              <a:t>Respond to fire/emergency</a:t>
            </a:r>
          </a:p>
          <a:p>
            <a:pPr lvl="1"/>
            <a:r>
              <a:rPr lang="en-US" dirty="0"/>
              <a:t>Ensure the labs have been evacuation</a:t>
            </a:r>
          </a:p>
          <a:p>
            <a:pPr lvl="1"/>
            <a:r>
              <a:rPr lang="en-US" dirty="0"/>
              <a:t>Man assembly areas</a:t>
            </a:r>
          </a:p>
          <a:p>
            <a:pPr lvl="1"/>
            <a:r>
              <a:rPr lang="en-US" dirty="0"/>
              <a:t>Take attendance</a:t>
            </a:r>
          </a:p>
          <a:p>
            <a:pPr lvl="1"/>
            <a:r>
              <a:rPr lang="en-US" dirty="0"/>
              <a:t>Call fire-station, security cell, ambulance, etc.</a:t>
            </a:r>
          </a:p>
          <a:p>
            <a:r>
              <a:rPr lang="en-US" dirty="0"/>
              <a:t>ALL incidents (big or small) must have a incident report.</a:t>
            </a:r>
          </a:p>
          <a:p>
            <a:pPr lvl="1"/>
            <a:r>
              <a:rPr lang="en-US" dirty="0"/>
              <a:t>For evaluation and posterity</a:t>
            </a:r>
          </a:p>
        </p:txBody>
      </p:sp>
      <p:sp>
        <p:nvSpPr>
          <p:cNvPr id="5" name="Date Placeholder 4"/>
          <p:cNvSpPr>
            <a:spLocks noGrp="1"/>
          </p:cNvSpPr>
          <p:nvPr>
            <p:ph type="dt" sz="half" idx="10"/>
          </p:nvPr>
        </p:nvSpPr>
        <p:spPr/>
        <p:txBody>
          <a:bodyPr/>
          <a:lstStyle/>
          <a:p>
            <a:r>
              <a:rPr lang="en-US"/>
              <a:t>28-Jul-2018</a:t>
            </a:r>
            <a:endParaRPr lang="en-IN"/>
          </a:p>
        </p:txBody>
      </p:sp>
      <p:sp>
        <p:nvSpPr>
          <p:cNvPr id="6" name="Footer Placeholder 5"/>
          <p:cNvSpPr>
            <a:spLocks noGrp="1"/>
          </p:cNvSpPr>
          <p:nvPr>
            <p:ph type="ftr" sz="quarter" idx="11"/>
          </p:nvPr>
        </p:nvSpPr>
        <p:spPr/>
        <p:txBody>
          <a:bodyPr/>
          <a:lstStyle/>
          <a:p>
            <a:r>
              <a:rPr lang="en-US"/>
              <a:t>INAE-DST Consultive Meeting On Lab Safety</a:t>
            </a:r>
            <a:endParaRPr lang="en-IN"/>
          </a:p>
        </p:txBody>
      </p:sp>
      <p:sp>
        <p:nvSpPr>
          <p:cNvPr id="7" name="Slide Number Placeholder 6"/>
          <p:cNvSpPr>
            <a:spLocks noGrp="1"/>
          </p:cNvSpPr>
          <p:nvPr>
            <p:ph type="sldNum" sz="quarter" idx="12"/>
          </p:nvPr>
        </p:nvSpPr>
        <p:spPr/>
        <p:txBody>
          <a:bodyPr/>
          <a:lstStyle/>
          <a:p>
            <a:fld id="{59410D81-8996-48E6-B4FB-BE03C65D0DDF}" type="slidenum">
              <a:rPr lang="en-IN" smtClean="0"/>
              <a:pPr/>
              <a:t>56</a:t>
            </a:fld>
            <a:endParaRPr lang="en-IN"/>
          </a:p>
        </p:txBody>
      </p:sp>
      <p:sp>
        <p:nvSpPr>
          <p:cNvPr id="2" name="Title 1"/>
          <p:cNvSpPr>
            <a:spLocks noGrp="1"/>
          </p:cNvSpPr>
          <p:nvPr>
            <p:ph type="title"/>
          </p:nvPr>
        </p:nvSpPr>
        <p:spPr/>
        <p:txBody>
          <a:bodyPr/>
          <a:lstStyle/>
          <a:p>
            <a:r>
              <a:rPr lang="en-US" dirty="0"/>
              <a:t>FS: Fire Safety Planning</a:t>
            </a:r>
          </a:p>
        </p:txBody>
      </p:sp>
      <p:sp>
        <p:nvSpPr>
          <p:cNvPr id="4" name="AutoShape 2" descr="Image result for ERT te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5842" name="Picture 2" descr="Image result for emergency response team 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5443" y="908720"/>
            <a:ext cx="4156436" cy="25391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442525" y="5924791"/>
            <a:ext cx="4258950" cy="461665"/>
          </a:xfrm>
          <a:prstGeom prst="rect">
            <a:avLst/>
          </a:prstGeom>
          <a:noFill/>
        </p:spPr>
        <p:txBody>
          <a:bodyPr wrap="square" rtlCol="0">
            <a:spAutoFit/>
          </a:bodyPr>
          <a:lstStyle/>
          <a:p>
            <a:pPr algn="ctr"/>
            <a:r>
              <a:rPr lang="en-IN" sz="2400" dirty="0">
                <a:solidFill>
                  <a:srgbClr val="FF0000"/>
                </a:solidFill>
                <a:latin typeface="+mj-lt"/>
              </a:rPr>
              <a:t>Organize regular mock drills.</a:t>
            </a:r>
          </a:p>
        </p:txBody>
      </p:sp>
      <p:pic>
        <p:nvPicPr>
          <p:cNvPr id="19" name="Picture 18"/>
          <p:cNvPicPr>
            <a:picLocks noChangeAspect="1"/>
          </p:cNvPicPr>
          <p:nvPr/>
        </p:nvPicPr>
        <p:blipFill rotWithShape="1">
          <a:blip r:embed="rId3"/>
          <a:srcRect b="43696"/>
          <a:stretch>
            <a:fillRect/>
          </a:stretch>
        </p:blipFill>
        <p:spPr>
          <a:xfrm>
            <a:off x="4311780" y="3817165"/>
            <a:ext cx="4815710" cy="1907332"/>
          </a:xfrm>
          <a:prstGeom prst="rect">
            <a:avLst/>
          </a:prstGeom>
        </p:spPr>
      </p:pic>
      <p:sp>
        <p:nvSpPr>
          <p:cNvPr id="20" name="TextBox 19"/>
          <p:cNvSpPr txBox="1"/>
          <p:nvPr/>
        </p:nvSpPr>
        <p:spPr>
          <a:xfrm>
            <a:off x="5797132" y="3607470"/>
            <a:ext cx="1652270" cy="368300"/>
          </a:xfrm>
          <a:prstGeom prst="rect">
            <a:avLst/>
          </a:prstGeom>
          <a:noFill/>
        </p:spPr>
        <p:txBody>
          <a:bodyPr wrap="none" rtlCol="0">
            <a:spAutoFit/>
          </a:bodyPr>
          <a:lstStyle/>
          <a:p>
            <a:r>
              <a:rPr lang="en-IN" dirty="0">
                <a:latin typeface="+mj-lt"/>
              </a:rPr>
              <a:t> Incident Report</a:t>
            </a:r>
          </a:p>
        </p:txBody>
      </p:sp>
      <p:sp>
        <p:nvSpPr>
          <p:cNvPr id="24" name="TextBox 23"/>
          <p:cNvSpPr txBox="1"/>
          <p:nvPr/>
        </p:nvSpPr>
        <p:spPr>
          <a:xfrm>
            <a:off x="6054574" y="511120"/>
            <a:ext cx="1758174" cy="369332"/>
          </a:xfrm>
          <a:prstGeom prst="rect">
            <a:avLst/>
          </a:prstGeom>
          <a:noFill/>
        </p:spPr>
        <p:txBody>
          <a:bodyPr wrap="none" rtlCol="0">
            <a:spAutoFit/>
          </a:bodyPr>
          <a:lstStyle/>
          <a:p>
            <a:r>
              <a:rPr lang="en-IN" dirty="0">
                <a:latin typeface="+mj-lt"/>
              </a:rPr>
              <a:t>ERT Composition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C:\Users\Lenovo\Desktop\prisvoenie-1-gruppy-po-elektrobezopasnosti.jpg"/>
          <p:cNvPicPr>
            <a:picLocks noChangeAspect="1" noChangeArrowheads="1"/>
          </p:cNvPicPr>
          <p:nvPr/>
        </p:nvPicPr>
        <p:blipFill>
          <a:blip r:embed="rId2" cstate="print"/>
          <a:stretch>
            <a:fillRect/>
          </a:stretch>
        </p:blipFill>
        <p:spPr bwMode="auto">
          <a:xfrm>
            <a:off x="5454842" y="514403"/>
            <a:ext cx="2984400" cy="2984400"/>
          </a:xfrm>
          <a:prstGeom prst="rect">
            <a:avLst/>
          </a:prstGeom>
          <a:noFill/>
        </p:spPr>
      </p:pic>
      <p:sp>
        <p:nvSpPr>
          <p:cNvPr id="5" name="Title 4"/>
          <p:cNvSpPr>
            <a:spLocks noGrp="1"/>
          </p:cNvSpPr>
          <p:nvPr>
            <p:ph type="title"/>
          </p:nvPr>
        </p:nvSpPr>
        <p:spPr/>
        <p:txBody>
          <a:bodyPr/>
          <a:lstStyle/>
          <a:p>
            <a:r>
              <a:rPr lang="en-IN" dirty="0"/>
              <a:t>G. Electrical Safety (ES)</a:t>
            </a:r>
          </a:p>
        </p:txBody>
      </p:sp>
      <p:sp>
        <p:nvSpPr>
          <p:cNvPr id="6" name="Text Placeholder 5"/>
          <p:cNvSpPr>
            <a:spLocks noGrp="1"/>
          </p:cNvSpPr>
          <p:nvPr>
            <p:ph type="body" idx="1"/>
          </p:nvPr>
        </p:nvSpPr>
        <p:spPr/>
        <p:txBody>
          <a:bodyPr/>
          <a:lstStyle/>
          <a:p>
            <a:r>
              <a:rPr lang="en-IN" dirty="0"/>
              <a:t>Grounding, insulation, phase matching, and electrical distribution system</a:t>
            </a:r>
          </a:p>
        </p:txBody>
      </p:sp>
      <p:sp>
        <p:nvSpPr>
          <p:cNvPr id="4" name="Date Placeholder 3"/>
          <p:cNvSpPr>
            <a:spLocks noGrp="1"/>
          </p:cNvSpPr>
          <p:nvPr>
            <p:ph type="dt" sz="half" idx="10"/>
          </p:nvPr>
        </p:nvSpPr>
        <p:spPr/>
        <p:txBody>
          <a:bodyPr/>
          <a:lstStyle/>
          <a:p>
            <a:r>
              <a:rPr lang="en-US"/>
              <a:t>28-Jan-2019</a:t>
            </a:r>
          </a:p>
        </p:txBody>
      </p:sp>
      <p:sp>
        <p:nvSpPr>
          <p:cNvPr id="2" name="Footer Placeholder 1"/>
          <p:cNvSpPr>
            <a:spLocks noGrp="1"/>
          </p:cNvSpPr>
          <p:nvPr>
            <p:ph type="ftr" sz="quarter" idx="11"/>
          </p:nvPr>
        </p:nvSpPr>
        <p:spPr/>
        <p:txBody>
          <a:bodyPr/>
          <a:lstStyle/>
          <a:p>
            <a:r>
              <a:rPr lang="en-US"/>
              <a:t>General Lab Safety</a:t>
            </a:r>
          </a:p>
        </p:txBody>
      </p:sp>
      <p:sp>
        <p:nvSpPr>
          <p:cNvPr id="3" name="Slide Number Placeholder 2"/>
          <p:cNvSpPr>
            <a:spLocks noGrp="1"/>
          </p:cNvSpPr>
          <p:nvPr>
            <p:ph type="sldNum" sz="quarter" idx="12"/>
          </p:nvPr>
        </p:nvSpPr>
        <p:spPr/>
        <p:txBody>
          <a:bodyPr/>
          <a:lstStyle/>
          <a:p>
            <a:fld id="{913914EC-D32E-465B-AB5A-C301A297C11C}" type="slidenum">
              <a:rPr lang="en-US" smtClean="0"/>
              <a:pPr/>
              <a:t>57</a:t>
            </a:fld>
            <a:endParaRPr lang="en-US"/>
          </a:p>
        </p:txBody>
      </p:sp>
      <p:pic>
        <p:nvPicPr>
          <p:cNvPr id="36866" name="Picture 2" descr="Image result for eart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976" y="526997"/>
            <a:ext cx="3962408" cy="29718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en-US"/>
              <a:t>28-Jan-2019</a:t>
            </a:r>
          </a:p>
        </p:txBody>
      </p:sp>
      <p:sp>
        <p:nvSpPr>
          <p:cNvPr id="7" name="Footer Placeholder 6"/>
          <p:cNvSpPr>
            <a:spLocks noGrp="1"/>
          </p:cNvSpPr>
          <p:nvPr>
            <p:ph type="ftr" sz="quarter" idx="11"/>
          </p:nvPr>
        </p:nvSpPr>
        <p:spPr/>
        <p:txBody>
          <a:bodyPr/>
          <a:lstStyle/>
          <a:p>
            <a:r>
              <a:rPr lang="en-US"/>
              <a:t>General Lab Safety</a:t>
            </a:r>
          </a:p>
        </p:txBody>
      </p:sp>
      <p:sp>
        <p:nvSpPr>
          <p:cNvPr id="8" name="Slide Number Placeholder 7"/>
          <p:cNvSpPr>
            <a:spLocks noGrp="1"/>
          </p:cNvSpPr>
          <p:nvPr>
            <p:ph type="sldNum" sz="quarter" idx="12"/>
          </p:nvPr>
        </p:nvSpPr>
        <p:spPr/>
        <p:txBody>
          <a:bodyPr/>
          <a:lstStyle/>
          <a:p>
            <a:fld id="{913914EC-D32E-465B-AB5A-C301A297C11C}" type="slidenum">
              <a:rPr lang="en-US" smtClean="0"/>
              <a:pPr/>
              <a:t>58</a:t>
            </a:fld>
            <a:endParaRPr lang="en-US"/>
          </a:p>
        </p:txBody>
      </p:sp>
      <p:sp>
        <p:nvSpPr>
          <p:cNvPr id="10" name="Title 9"/>
          <p:cNvSpPr>
            <a:spLocks noGrp="1"/>
          </p:cNvSpPr>
          <p:nvPr>
            <p:ph type="title"/>
          </p:nvPr>
        </p:nvSpPr>
        <p:spPr/>
        <p:txBody>
          <a:bodyPr/>
          <a:lstStyle/>
          <a:p>
            <a:r>
              <a:rPr lang="en-IN" dirty="0"/>
              <a:t>ES: </a:t>
            </a:r>
            <a:r>
              <a:rPr lang="en-US" dirty="0"/>
              <a:t>Electrical Hazards &amp; Steps for prevention</a:t>
            </a:r>
            <a:endParaRPr lang="en-IN" dirty="0"/>
          </a:p>
        </p:txBody>
      </p:sp>
      <p:grpSp>
        <p:nvGrpSpPr>
          <p:cNvPr id="28" name="Group 27"/>
          <p:cNvGrpSpPr/>
          <p:nvPr/>
        </p:nvGrpSpPr>
        <p:grpSpPr>
          <a:xfrm>
            <a:off x="170290" y="908720"/>
            <a:ext cx="8821308" cy="1763274"/>
            <a:chOff x="170290" y="908720"/>
            <a:chExt cx="8821308" cy="1763274"/>
          </a:xfrm>
        </p:grpSpPr>
        <p:pic>
          <p:nvPicPr>
            <p:cNvPr id="3" name="Picture 2" descr="worn_insulation2.jpg"/>
            <p:cNvPicPr>
              <a:picLocks noChangeAspect="1"/>
            </p:cNvPicPr>
            <p:nvPr/>
          </p:nvPicPr>
          <p:blipFill>
            <a:blip r:embed="rId2" cstate="print"/>
            <a:stretch>
              <a:fillRect/>
            </a:stretch>
          </p:blipFill>
          <p:spPr>
            <a:xfrm>
              <a:off x="238397" y="974869"/>
              <a:ext cx="2112488" cy="1653716"/>
            </a:xfrm>
            <a:prstGeom prst="rect">
              <a:avLst/>
            </a:prstGeom>
          </p:spPr>
        </p:pic>
        <p:pic>
          <p:nvPicPr>
            <p:cNvPr id="4" name="Picture 3" descr="electricity taped extention cords.JPG"/>
            <p:cNvPicPr>
              <a:picLocks noChangeAspect="1"/>
            </p:cNvPicPr>
            <p:nvPr/>
          </p:nvPicPr>
          <p:blipFill rotWithShape="1">
            <a:blip r:embed="rId3" cstate="print"/>
            <a:srcRect l="14099" r="9350"/>
            <a:stretch>
              <a:fillRect/>
            </a:stretch>
          </p:blipFill>
          <p:spPr>
            <a:xfrm>
              <a:off x="2455991" y="969943"/>
              <a:ext cx="3456384" cy="1651248"/>
            </a:xfrm>
            <a:prstGeom prst="rect">
              <a:avLst/>
            </a:prstGeom>
          </p:spPr>
        </p:pic>
        <p:sp>
          <p:nvSpPr>
            <p:cNvPr id="18" name="TextBox 17"/>
            <p:cNvSpPr txBox="1"/>
            <p:nvPr/>
          </p:nvSpPr>
          <p:spPr>
            <a:xfrm>
              <a:off x="6075138" y="1076500"/>
              <a:ext cx="2487182" cy="1384995"/>
            </a:xfrm>
            <a:prstGeom prst="rect">
              <a:avLst/>
            </a:prstGeom>
            <a:noFill/>
          </p:spPr>
          <p:txBody>
            <a:bodyPr wrap="square" rtlCol="0">
              <a:spAutoFit/>
            </a:bodyPr>
            <a:lstStyle/>
            <a:p>
              <a:r>
                <a:rPr lang="en-IN" sz="2800" dirty="0">
                  <a:latin typeface="+mj-lt"/>
                </a:rPr>
                <a:t>1. Replace any worn-out or stripped wires</a:t>
              </a:r>
            </a:p>
          </p:txBody>
        </p:sp>
        <p:sp>
          <p:nvSpPr>
            <p:cNvPr id="20" name="Rectangle 19"/>
            <p:cNvSpPr/>
            <p:nvPr/>
          </p:nvSpPr>
          <p:spPr>
            <a:xfrm>
              <a:off x="170290" y="908720"/>
              <a:ext cx="8821308" cy="17632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4" name="Group 23"/>
          <p:cNvGrpSpPr/>
          <p:nvPr/>
        </p:nvGrpSpPr>
        <p:grpSpPr>
          <a:xfrm>
            <a:off x="170290" y="2740136"/>
            <a:ext cx="4329702" cy="1654440"/>
            <a:chOff x="170290" y="2906069"/>
            <a:chExt cx="4329702" cy="1654440"/>
          </a:xfrm>
        </p:grpSpPr>
        <p:pic>
          <p:nvPicPr>
            <p:cNvPr id="5" name="Picture 4" descr="3-pin-plug.jpg"/>
            <p:cNvPicPr>
              <a:picLocks noChangeAspect="1"/>
            </p:cNvPicPr>
            <p:nvPr/>
          </p:nvPicPr>
          <p:blipFill>
            <a:blip r:embed="rId4" cstate="print"/>
            <a:stretch>
              <a:fillRect/>
            </a:stretch>
          </p:blipFill>
          <p:spPr>
            <a:xfrm>
              <a:off x="261524" y="2971289"/>
              <a:ext cx="2112488" cy="1524000"/>
            </a:xfrm>
            <a:prstGeom prst="rect">
              <a:avLst/>
            </a:prstGeom>
          </p:spPr>
        </p:pic>
        <p:sp>
          <p:nvSpPr>
            <p:cNvPr id="19" name="TextBox 18"/>
            <p:cNvSpPr txBox="1"/>
            <p:nvPr/>
          </p:nvSpPr>
          <p:spPr>
            <a:xfrm>
              <a:off x="2497156" y="3136605"/>
              <a:ext cx="1786812" cy="954107"/>
            </a:xfrm>
            <a:prstGeom prst="rect">
              <a:avLst/>
            </a:prstGeom>
            <a:noFill/>
          </p:spPr>
          <p:txBody>
            <a:bodyPr wrap="square" rtlCol="0">
              <a:spAutoFit/>
            </a:bodyPr>
            <a:lstStyle/>
            <a:p>
              <a:r>
                <a:rPr lang="en-IN" sz="2800" dirty="0">
                  <a:latin typeface="+mj-lt"/>
                </a:rPr>
                <a:t>2. Only use 3-pin plugs</a:t>
              </a:r>
            </a:p>
          </p:txBody>
        </p:sp>
        <p:sp>
          <p:nvSpPr>
            <p:cNvPr id="21" name="Rectangle 20"/>
            <p:cNvSpPr/>
            <p:nvPr/>
          </p:nvSpPr>
          <p:spPr>
            <a:xfrm>
              <a:off x="170290" y="2906069"/>
              <a:ext cx="4329702" cy="1654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9" name="Group 28"/>
          <p:cNvGrpSpPr/>
          <p:nvPr/>
        </p:nvGrpSpPr>
        <p:grpSpPr>
          <a:xfrm>
            <a:off x="170290" y="4469854"/>
            <a:ext cx="8821308" cy="1892893"/>
            <a:chOff x="170290" y="4469854"/>
            <a:chExt cx="8821308" cy="1892893"/>
          </a:xfrm>
        </p:grpSpPr>
        <p:sp>
          <p:nvSpPr>
            <p:cNvPr id="23" name="Rectangle 22"/>
            <p:cNvSpPr/>
            <p:nvPr/>
          </p:nvSpPr>
          <p:spPr>
            <a:xfrm>
              <a:off x="170290" y="4469854"/>
              <a:ext cx="8821308" cy="18928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TextBox 24"/>
            <p:cNvSpPr txBox="1"/>
            <p:nvPr/>
          </p:nvSpPr>
          <p:spPr>
            <a:xfrm>
              <a:off x="2771800" y="4566872"/>
              <a:ext cx="6201910" cy="1631216"/>
            </a:xfrm>
            <a:prstGeom prst="rect">
              <a:avLst/>
            </a:prstGeom>
            <a:noFill/>
          </p:spPr>
          <p:txBody>
            <a:bodyPr wrap="square" rtlCol="0">
              <a:spAutoFit/>
            </a:bodyPr>
            <a:lstStyle/>
            <a:p>
              <a:r>
                <a:rPr lang="en-IN" sz="2800" dirty="0">
                  <a:latin typeface="+mj-lt"/>
                </a:rPr>
                <a:t>4. Power strips</a:t>
              </a:r>
            </a:p>
            <a:p>
              <a:pPr marL="914400" lvl="1" indent="-457200">
                <a:buFont typeface="Arial" panose="020B0604020202020204" pitchFamily="34" charset="0"/>
                <a:buChar char="•"/>
              </a:pPr>
              <a:r>
                <a:rPr lang="en-IN" sz="2400" dirty="0">
                  <a:latin typeface="+mj-lt"/>
                </a:rPr>
                <a:t>Avoid them</a:t>
              </a:r>
            </a:p>
            <a:p>
              <a:pPr marL="914400" lvl="1" indent="-457200">
                <a:buFont typeface="Arial" panose="020B0604020202020204" pitchFamily="34" charset="0"/>
                <a:buChar char="•"/>
              </a:pPr>
              <a:r>
                <a:rPr lang="en-IN" sz="2400" dirty="0">
                  <a:latin typeface="+mj-lt"/>
                </a:rPr>
                <a:t>Use power strips with fuse</a:t>
              </a:r>
            </a:p>
            <a:p>
              <a:pPr marL="914400" lvl="1" indent="-457200">
                <a:buFont typeface="Arial" panose="020B0604020202020204" pitchFamily="34" charset="0"/>
                <a:buChar char="•"/>
              </a:pPr>
              <a:r>
                <a:rPr lang="en-IN" sz="2400" dirty="0">
                  <a:latin typeface="+mj-lt"/>
                </a:rPr>
                <a:t>Calculate the load</a:t>
              </a:r>
            </a:p>
          </p:txBody>
        </p:sp>
      </p:grpSp>
      <p:grpSp>
        <p:nvGrpSpPr>
          <p:cNvPr id="26" name="Group 25"/>
          <p:cNvGrpSpPr/>
          <p:nvPr/>
        </p:nvGrpSpPr>
        <p:grpSpPr>
          <a:xfrm>
            <a:off x="4623136" y="2743704"/>
            <a:ext cx="4368626" cy="1654440"/>
            <a:chOff x="4623136" y="2743704"/>
            <a:chExt cx="4368626" cy="1654440"/>
          </a:xfrm>
        </p:grpSpPr>
        <p:sp>
          <p:nvSpPr>
            <p:cNvPr id="22" name="Rectangle 21"/>
            <p:cNvSpPr/>
            <p:nvPr/>
          </p:nvSpPr>
          <p:spPr>
            <a:xfrm>
              <a:off x="4623136" y="2743704"/>
              <a:ext cx="4368626" cy="1654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7890"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100" y="2820601"/>
              <a:ext cx="2177992" cy="14519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102490" y="3033585"/>
              <a:ext cx="1786812" cy="954107"/>
            </a:xfrm>
            <a:prstGeom prst="rect">
              <a:avLst/>
            </a:prstGeom>
            <a:noFill/>
          </p:spPr>
          <p:txBody>
            <a:bodyPr wrap="square" rtlCol="0">
              <a:spAutoFit/>
            </a:bodyPr>
            <a:lstStyle/>
            <a:p>
              <a:r>
                <a:rPr lang="en-IN" sz="2800" dirty="0">
                  <a:latin typeface="+mj-lt"/>
                </a:rPr>
                <a:t>3. Earth all equipment</a:t>
              </a:r>
            </a:p>
          </p:txBody>
        </p:sp>
      </p:grpSp>
      <p:pic>
        <p:nvPicPr>
          <p:cNvPr id="37894" name="Picture 6" descr="Image result for overloaded power stri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104" y="4591970"/>
            <a:ext cx="2261709" cy="1622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r>
              <a:rPr lang="en-US"/>
              <a:t>28-Jan-2019</a:t>
            </a:r>
          </a:p>
        </p:txBody>
      </p:sp>
      <p:sp>
        <p:nvSpPr>
          <p:cNvPr id="7" name="Footer Placeholder 6"/>
          <p:cNvSpPr>
            <a:spLocks noGrp="1"/>
          </p:cNvSpPr>
          <p:nvPr>
            <p:ph type="ftr" sz="quarter" idx="11"/>
          </p:nvPr>
        </p:nvSpPr>
        <p:spPr/>
        <p:txBody>
          <a:bodyPr/>
          <a:lstStyle/>
          <a:p>
            <a:r>
              <a:rPr lang="en-US"/>
              <a:t>General Lab Safety</a:t>
            </a:r>
          </a:p>
        </p:txBody>
      </p:sp>
      <p:sp>
        <p:nvSpPr>
          <p:cNvPr id="8" name="Slide Number Placeholder 7"/>
          <p:cNvSpPr>
            <a:spLocks noGrp="1"/>
          </p:cNvSpPr>
          <p:nvPr>
            <p:ph type="sldNum" sz="quarter" idx="12"/>
          </p:nvPr>
        </p:nvSpPr>
        <p:spPr/>
        <p:txBody>
          <a:bodyPr/>
          <a:lstStyle/>
          <a:p>
            <a:fld id="{913914EC-D32E-465B-AB5A-C301A297C11C}" type="slidenum">
              <a:rPr lang="en-US" smtClean="0"/>
              <a:pPr/>
              <a:t>59</a:t>
            </a:fld>
            <a:endParaRPr lang="en-US"/>
          </a:p>
        </p:txBody>
      </p:sp>
      <p:sp>
        <p:nvSpPr>
          <p:cNvPr id="10" name="Title 9"/>
          <p:cNvSpPr>
            <a:spLocks noGrp="1"/>
          </p:cNvSpPr>
          <p:nvPr>
            <p:ph type="title"/>
          </p:nvPr>
        </p:nvSpPr>
        <p:spPr/>
        <p:txBody>
          <a:bodyPr/>
          <a:lstStyle/>
          <a:p>
            <a:r>
              <a:rPr lang="en-IN" dirty="0"/>
              <a:t>ES: </a:t>
            </a:r>
            <a:r>
              <a:rPr lang="en-US" dirty="0"/>
              <a:t>Electrical Hazards &amp; Steps for prevention</a:t>
            </a:r>
            <a:endParaRPr lang="en-IN" dirty="0"/>
          </a:p>
        </p:txBody>
      </p:sp>
      <p:grpSp>
        <p:nvGrpSpPr>
          <p:cNvPr id="28" name="Group 27"/>
          <p:cNvGrpSpPr/>
          <p:nvPr/>
        </p:nvGrpSpPr>
        <p:grpSpPr>
          <a:xfrm>
            <a:off x="170290" y="908720"/>
            <a:ext cx="4329702" cy="1763274"/>
            <a:chOff x="170290" y="908720"/>
            <a:chExt cx="4329702" cy="1763274"/>
          </a:xfrm>
        </p:grpSpPr>
        <p:sp>
          <p:nvSpPr>
            <p:cNvPr id="18" name="TextBox 17"/>
            <p:cNvSpPr txBox="1"/>
            <p:nvPr/>
          </p:nvSpPr>
          <p:spPr>
            <a:xfrm>
              <a:off x="2771800" y="1240251"/>
              <a:ext cx="1584176" cy="954107"/>
            </a:xfrm>
            <a:prstGeom prst="rect">
              <a:avLst/>
            </a:prstGeom>
            <a:noFill/>
          </p:spPr>
          <p:txBody>
            <a:bodyPr wrap="square" rtlCol="0">
              <a:spAutoFit/>
            </a:bodyPr>
            <a:lstStyle/>
            <a:p>
              <a:r>
                <a:rPr lang="en-IN" sz="2800" dirty="0">
                  <a:latin typeface="+mj-lt"/>
                </a:rPr>
                <a:t>5. No trip hazard</a:t>
              </a:r>
            </a:p>
          </p:txBody>
        </p:sp>
        <p:sp>
          <p:nvSpPr>
            <p:cNvPr id="20" name="Rectangle 19"/>
            <p:cNvSpPr/>
            <p:nvPr/>
          </p:nvSpPr>
          <p:spPr>
            <a:xfrm>
              <a:off x="170290" y="908720"/>
              <a:ext cx="4329702" cy="17632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4" name="Group 23"/>
          <p:cNvGrpSpPr/>
          <p:nvPr/>
        </p:nvGrpSpPr>
        <p:grpSpPr>
          <a:xfrm>
            <a:off x="170290" y="2740136"/>
            <a:ext cx="4329702" cy="1654440"/>
            <a:chOff x="170290" y="2906069"/>
            <a:chExt cx="4329702" cy="1654440"/>
          </a:xfrm>
        </p:grpSpPr>
        <p:sp>
          <p:nvSpPr>
            <p:cNvPr id="19" name="TextBox 18"/>
            <p:cNvSpPr txBox="1"/>
            <p:nvPr/>
          </p:nvSpPr>
          <p:spPr>
            <a:xfrm>
              <a:off x="2497156" y="3136605"/>
              <a:ext cx="1786812" cy="954107"/>
            </a:xfrm>
            <a:prstGeom prst="rect">
              <a:avLst/>
            </a:prstGeom>
            <a:noFill/>
          </p:spPr>
          <p:txBody>
            <a:bodyPr wrap="square" rtlCol="0">
              <a:spAutoFit/>
            </a:bodyPr>
            <a:lstStyle/>
            <a:p>
              <a:r>
                <a:rPr lang="en-IN" sz="2800" dirty="0">
                  <a:latin typeface="+mj-lt"/>
                </a:rPr>
                <a:t>7. No wet hands</a:t>
              </a:r>
            </a:p>
          </p:txBody>
        </p:sp>
        <p:sp>
          <p:nvSpPr>
            <p:cNvPr id="21" name="Rectangle 20"/>
            <p:cNvSpPr/>
            <p:nvPr/>
          </p:nvSpPr>
          <p:spPr>
            <a:xfrm>
              <a:off x="170290" y="2906069"/>
              <a:ext cx="4329702" cy="1654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30" name="Picture 29" descr="wet hand.jpg"/>
          <p:cNvPicPr>
            <a:picLocks noChangeAspect="1"/>
          </p:cNvPicPr>
          <p:nvPr/>
        </p:nvPicPr>
        <p:blipFill>
          <a:blip r:embed="rId2" cstate="print"/>
          <a:stretch>
            <a:fillRect/>
          </a:stretch>
        </p:blipFill>
        <p:spPr>
          <a:xfrm>
            <a:off x="295342" y="2820601"/>
            <a:ext cx="2133503" cy="1500714"/>
          </a:xfrm>
          <a:prstGeom prst="rect">
            <a:avLst/>
          </a:prstGeom>
        </p:spPr>
      </p:pic>
      <p:pic>
        <p:nvPicPr>
          <p:cNvPr id="31" name="Picture 30" descr="20130418-200026.jpg"/>
          <p:cNvPicPr>
            <a:picLocks noChangeAspect="1"/>
          </p:cNvPicPr>
          <p:nvPr/>
        </p:nvPicPr>
        <p:blipFill rotWithShape="1">
          <a:blip r:embed="rId3" cstate="print"/>
          <a:srcRect b="14643"/>
          <a:stretch>
            <a:fillRect/>
          </a:stretch>
        </p:blipFill>
        <p:spPr>
          <a:xfrm>
            <a:off x="242111" y="1001200"/>
            <a:ext cx="2448272" cy="1567324"/>
          </a:xfrm>
          <a:prstGeom prst="rect">
            <a:avLst/>
          </a:prstGeom>
        </p:spPr>
      </p:pic>
      <p:grpSp>
        <p:nvGrpSpPr>
          <p:cNvPr id="2" name="Group 1"/>
          <p:cNvGrpSpPr/>
          <p:nvPr/>
        </p:nvGrpSpPr>
        <p:grpSpPr>
          <a:xfrm>
            <a:off x="4635936" y="2740136"/>
            <a:ext cx="4334477" cy="1654440"/>
            <a:chOff x="4623136" y="2743704"/>
            <a:chExt cx="4334477" cy="1654440"/>
          </a:xfrm>
        </p:grpSpPr>
        <p:grpSp>
          <p:nvGrpSpPr>
            <p:cNvPr id="26" name="Group 25"/>
            <p:cNvGrpSpPr/>
            <p:nvPr/>
          </p:nvGrpSpPr>
          <p:grpSpPr>
            <a:xfrm>
              <a:off x="4623136" y="2743704"/>
              <a:ext cx="4334477" cy="1654440"/>
              <a:chOff x="4623136" y="2743704"/>
              <a:chExt cx="4334477" cy="1654440"/>
            </a:xfrm>
          </p:grpSpPr>
          <p:sp>
            <p:nvSpPr>
              <p:cNvPr id="22" name="Rectangle 21"/>
              <p:cNvSpPr/>
              <p:nvPr/>
            </p:nvSpPr>
            <p:spPr>
              <a:xfrm>
                <a:off x="4623136" y="2743704"/>
                <a:ext cx="4334477" cy="1654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TextBox 26"/>
              <p:cNvSpPr txBox="1"/>
              <p:nvPr/>
            </p:nvSpPr>
            <p:spPr>
              <a:xfrm>
                <a:off x="7402200" y="3033585"/>
                <a:ext cx="1487102" cy="954107"/>
              </a:xfrm>
              <a:prstGeom prst="rect">
                <a:avLst/>
              </a:prstGeom>
              <a:noFill/>
            </p:spPr>
            <p:txBody>
              <a:bodyPr wrap="square" rtlCol="0">
                <a:spAutoFit/>
              </a:bodyPr>
              <a:lstStyle/>
              <a:p>
                <a:r>
                  <a:rPr lang="en-IN" sz="2800" dirty="0">
                    <a:latin typeface="+mj-lt"/>
                  </a:rPr>
                  <a:t>8. Don’t pull cord</a:t>
                </a:r>
              </a:p>
            </p:txBody>
          </p:sp>
        </p:grpSp>
        <p:pic>
          <p:nvPicPr>
            <p:cNvPr id="32" name="Picture 31" descr="main-qimg-fcd27aab344a0778d473bd0a3a5e2458.jpg"/>
            <p:cNvPicPr>
              <a:picLocks noChangeAspect="1"/>
            </p:cNvPicPr>
            <p:nvPr/>
          </p:nvPicPr>
          <p:blipFill>
            <a:blip r:embed="rId4" cstate="print"/>
            <a:stretch>
              <a:fillRect/>
            </a:stretch>
          </p:blipFill>
          <p:spPr>
            <a:xfrm>
              <a:off x="4689627" y="2871023"/>
              <a:ext cx="2651001" cy="1413574"/>
            </a:xfrm>
            <a:prstGeom prst="rect">
              <a:avLst/>
            </a:prstGeom>
          </p:spPr>
        </p:pic>
      </p:grpSp>
      <p:pic>
        <p:nvPicPr>
          <p:cNvPr id="38914" name="Picture 2" descr="Image result for water electrical hazard"/>
          <p:cNvPicPr>
            <a:picLocks noChangeAspect="1" noChangeArrowheads="1"/>
          </p:cNvPicPr>
          <p:nvPr/>
        </p:nvPicPr>
        <p:blipFill rotWithShape="1">
          <a:blip r:embed="rId5">
            <a:extLst>
              <a:ext uri="{28A0092B-C50C-407E-A947-70E740481C1C}">
                <a14:useLocalDpi xmlns:a14="http://schemas.microsoft.com/office/drawing/2010/main" val="0"/>
              </a:ext>
            </a:extLst>
          </a:blip>
          <a:srcRect l="12923"/>
          <a:stretch>
            <a:fillRect/>
          </a:stretch>
        </p:blipFill>
        <p:spPr bwMode="auto">
          <a:xfrm>
            <a:off x="4702427" y="971129"/>
            <a:ext cx="2517623" cy="162746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4640711" y="911914"/>
            <a:ext cx="4329702" cy="17600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TextBox 33"/>
          <p:cNvSpPr txBox="1"/>
          <p:nvPr/>
        </p:nvSpPr>
        <p:spPr>
          <a:xfrm>
            <a:off x="7360769" y="1092364"/>
            <a:ext cx="1473852" cy="1384995"/>
          </a:xfrm>
          <a:prstGeom prst="rect">
            <a:avLst/>
          </a:prstGeom>
          <a:noFill/>
        </p:spPr>
        <p:txBody>
          <a:bodyPr wrap="square" rtlCol="0">
            <a:spAutoFit/>
          </a:bodyPr>
          <a:lstStyle/>
          <a:p>
            <a:r>
              <a:rPr lang="en-IN" sz="2800" dirty="0">
                <a:latin typeface="+mj-lt"/>
              </a:rPr>
              <a:t>6. No water in vicinity</a:t>
            </a:r>
          </a:p>
        </p:txBody>
      </p:sp>
      <p:grpSp>
        <p:nvGrpSpPr>
          <p:cNvPr id="6" name="Group 5"/>
          <p:cNvGrpSpPr/>
          <p:nvPr/>
        </p:nvGrpSpPr>
        <p:grpSpPr>
          <a:xfrm>
            <a:off x="112542" y="4471155"/>
            <a:ext cx="5736384" cy="1892893"/>
            <a:chOff x="112542" y="4471155"/>
            <a:chExt cx="5736384" cy="1892893"/>
          </a:xfrm>
        </p:grpSpPr>
        <p:grpSp>
          <p:nvGrpSpPr>
            <p:cNvPr id="29" name="Group 28"/>
            <p:cNvGrpSpPr/>
            <p:nvPr/>
          </p:nvGrpSpPr>
          <p:grpSpPr>
            <a:xfrm>
              <a:off x="112542" y="4471155"/>
              <a:ext cx="5736384" cy="1892893"/>
              <a:chOff x="170290" y="4469854"/>
              <a:chExt cx="5736384" cy="1892893"/>
            </a:xfrm>
          </p:grpSpPr>
          <p:sp>
            <p:nvSpPr>
              <p:cNvPr id="23" name="Rectangle 22"/>
              <p:cNvSpPr/>
              <p:nvPr/>
            </p:nvSpPr>
            <p:spPr>
              <a:xfrm>
                <a:off x="170290" y="4469854"/>
                <a:ext cx="5611586" cy="18928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TextBox 24"/>
              <p:cNvSpPr txBox="1"/>
              <p:nvPr/>
            </p:nvSpPr>
            <p:spPr>
              <a:xfrm>
                <a:off x="3441868" y="4527776"/>
                <a:ext cx="2464806" cy="1692771"/>
              </a:xfrm>
              <a:prstGeom prst="rect">
                <a:avLst/>
              </a:prstGeom>
              <a:noFill/>
            </p:spPr>
            <p:txBody>
              <a:bodyPr wrap="square" rtlCol="0">
                <a:spAutoFit/>
              </a:bodyPr>
              <a:lstStyle/>
              <a:p>
                <a:r>
                  <a:rPr lang="en-IN" sz="2800" dirty="0">
                    <a:latin typeface="+mj-lt"/>
                  </a:rPr>
                  <a:t>9. Don’t poke power sockets</a:t>
                </a:r>
              </a:p>
              <a:p>
                <a:pPr marL="914400" lvl="1" indent="-457200">
                  <a:buFont typeface="Arial" panose="020B0604020202020204" pitchFamily="34" charset="0"/>
                  <a:buChar char="•"/>
                </a:pPr>
                <a:r>
                  <a:rPr lang="en-IN" sz="2400" dirty="0">
                    <a:latin typeface="+mj-lt"/>
                  </a:rPr>
                  <a:t>No jugaad please</a:t>
                </a:r>
              </a:p>
            </p:txBody>
          </p:sp>
        </p:grpSp>
        <p:pic>
          <p:nvPicPr>
            <p:cNvPr id="38916" name="Picture 4"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t="22196" b="5361"/>
            <a:stretch>
              <a:fillRect/>
            </a:stretch>
          </p:blipFill>
          <p:spPr bwMode="auto">
            <a:xfrm>
              <a:off x="252823" y="4527438"/>
              <a:ext cx="3098864" cy="1768041"/>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35"/>
          <p:cNvSpPr/>
          <p:nvPr/>
        </p:nvSpPr>
        <p:spPr>
          <a:xfrm>
            <a:off x="5881358" y="4471155"/>
            <a:ext cx="3052491" cy="18928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8918" name="Picture 6"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1238" y="4543845"/>
            <a:ext cx="1764409" cy="17644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725647" y="4641465"/>
            <a:ext cx="1139345" cy="1384995"/>
          </a:xfrm>
          <a:prstGeom prst="rect">
            <a:avLst/>
          </a:prstGeom>
          <a:noFill/>
        </p:spPr>
        <p:txBody>
          <a:bodyPr wrap="square" rtlCol="0">
            <a:spAutoFit/>
          </a:bodyPr>
          <a:lstStyle/>
          <a:p>
            <a:r>
              <a:rPr lang="en-IN" sz="2800" dirty="0">
                <a:latin typeface="+mj-lt"/>
              </a:rPr>
              <a:t>10. Switch off</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General Lab Safety</a:t>
            </a:r>
          </a:p>
        </p:txBody>
      </p:sp>
      <p:sp>
        <p:nvSpPr>
          <p:cNvPr id="4" name="Slide Number Placeholder 3"/>
          <p:cNvSpPr>
            <a:spLocks noGrp="1"/>
          </p:cNvSpPr>
          <p:nvPr>
            <p:ph type="sldNum" sz="quarter" idx="12"/>
          </p:nvPr>
        </p:nvSpPr>
        <p:spPr/>
        <p:txBody>
          <a:bodyPr/>
          <a:lstStyle/>
          <a:p>
            <a:fld id="{913914EC-D32E-465B-AB5A-C301A297C11C}" type="slidenum">
              <a:rPr lang="en-US" smtClean="0"/>
              <a:pPr/>
              <a:t>6</a:t>
            </a:fld>
            <a:endParaRPr lang="en-US"/>
          </a:p>
        </p:txBody>
      </p:sp>
      <p:sp>
        <p:nvSpPr>
          <p:cNvPr id="5" name="Date Placeholder 4"/>
          <p:cNvSpPr>
            <a:spLocks noGrp="1"/>
          </p:cNvSpPr>
          <p:nvPr>
            <p:ph type="dt" sz="half" idx="10"/>
          </p:nvPr>
        </p:nvSpPr>
        <p:spPr/>
        <p:txBody>
          <a:bodyPr/>
          <a:lstStyle/>
          <a:p>
            <a:r>
              <a:rPr lang="en-US"/>
              <a:t>28-Jan-2019</a:t>
            </a:r>
          </a:p>
        </p:txBody>
      </p:sp>
      <p:sp>
        <p:nvSpPr>
          <p:cNvPr id="9" name="Title 8"/>
          <p:cNvSpPr>
            <a:spLocks noGrp="1"/>
          </p:cNvSpPr>
          <p:nvPr>
            <p:ph type="title"/>
          </p:nvPr>
        </p:nvSpPr>
        <p:spPr/>
        <p:txBody>
          <a:bodyPr/>
          <a:lstStyle/>
          <a:p>
            <a:r>
              <a:rPr lang="en-IN" dirty="0"/>
              <a:t>PPE: Eyewear Options</a:t>
            </a:r>
          </a:p>
        </p:txBody>
      </p:sp>
      <p:sp>
        <p:nvSpPr>
          <p:cNvPr id="6" name="TextBox 5"/>
          <p:cNvSpPr txBox="1"/>
          <p:nvPr/>
        </p:nvSpPr>
        <p:spPr>
          <a:xfrm>
            <a:off x="6183108" y="6352143"/>
            <a:ext cx="2299860" cy="369332"/>
          </a:xfrm>
          <a:prstGeom prst="rect">
            <a:avLst/>
          </a:prstGeom>
          <a:noFill/>
        </p:spPr>
        <p:txBody>
          <a:bodyPr wrap="none" rtlCol="0">
            <a:spAutoFit/>
          </a:bodyPr>
          <a:lstStyle/>
          <a:p>
            <a:r>
              <a:rPr lang="en-IN" dirty="0">
                <a:latin typeface="+mj-lt"/>
              </a:rPr>
              <a:t>From </a:t>
            </a:r>
            <a:r>
              <a:rPr lang="en-IN" dirty="0" err="1">
                <a:latin typeface="+mj-lt"/>
              </a:rPr>
              <a:t>AirClean</a:t>
            </a:r>
            <a:r>
              <a:rPr lang="en-IN" dirty="0">
                <a:latin typeface="+mj-lt"/>
              </a:rPr>
              <a:t> Systems</a:t>
            </a:r>
          </a:p>
        </p:txBody>
      </p:sp>
      <p:grpSp>
        <p:nvGrpSpPr>
          <p:cNvPr id="14" name="Group 13"/>
          <p:cNvGrpSpPr/>
          <p:nvPr/>
        </p:nvGrpSpPr>
        <p:grpSpPr>
          <a:xfrm>
            <a:off x="384101" y="1959322"/>
            <a:ext cx="8331248" cy="4388436"/>
            <a:chOff x="406376" y="1044020"/>
            <a:chExt cx="8331248" cy="4388436"/>
          </a:xfrm>
        </p:grpSpPr>
        <p:grpSp>
          <p:nvGrpSpPr>
            <p:cNvPr id="8" name="Group 7"/>
            <p:cNvGrpSpPr/>
            <p:nvPr/>
          </p:nvGrpSpPr>
          <p:grpSpPr>
            <a:xfrm>
              <a:off x="406376" y="1425544"/>
              <a:ext cx="8331248" cy="4006912"/>
              <a:chOff x="683567" y="790240"/>
              <a:chExt cx="8331248" cy="4006912"/>
            </a:xfrm>
          </p:grpSpPr>
          <p:pic>
            <p:nvPicPr>
              <p:cNvPr id="2" name="Picture 1" descr="poster__18466.1472834971.500.750.jpg"/>
              <p:cNvPicPr>
                <a:picLocks noChangeAspect="1"/>
              </p:cNvPicPr>
              <p:nvPr/>
            </p:nvPicPr>
            <p:blipFill rotWithShape="1">
              <a:blip r:embed="rId2" cstate="print"/>
              <a:srcRect t="28817" b="55830"/>
              <a:stretch>
                <a:fillRect/>
              </a:stretch>
            </p:blipFill>
            <p:spPr>
              <a:xfrm>
                <a:off x="683567" y="790240"/>
                <a:ext cx="8331248" cy="1918680"/>
              </a:xfrm>
              <a:prstGeom prst="rect">
                <a:avLst/>
              </a:prstGeom>
            </p:spPr>
          </p:pic>
          <p:pic>
            <p:nvPicPr>
              <p:cNvPr id="7" name="Picture 6" descr="poster__18466.1472834971.500.750.jpg"/>
              <p:cNvPicPr>
                <a:picLocks noChangeAspect="1"/>
              </p:cNvPicPr>
              <p:nvPr/>
            </p:nvPicPr>
            <p:blipFill rotWithShape="1">
              <a:blip r:embed="rId2" cstate="print"/>
              <a:srcRect t="77575" b="5715"/>
              <a:stretch>
                <a:fillRect/>
              </a:stretch>
            </p:blipFill>
            <p:spPr>
              <a:xfrm>
                <a:off x="683568" y="2708920"/>
                <a:ext cx="8331247" cy="2088232"/>
              </a:xfrm>
              <a:prstGeom prst="rect">
                <a:avLst/>
              </a:prstGeom>
            </p:spPr>
          </p:pic>
        </p:grpSp>
        <p:sp>
          <p:nvSpPr>
            <p:cNvPr id="10" name="TextBox 9"/>
            <p:cNvSpPr txBox="1"/>
            <p:nvPr/>
          </p:nvSpPr>
          <p:spPr>
            <a:xfrm>
              <a:off x="648161" y="2239871"/>
              <a:ext cx="2970878" cy="461665"/>
            </a:xfrm>
            <a:prstGeom prst="rect">
              <a:avLst/>
            </a:prstGeom>
            <a:noFill/>
            <a:ln>
              <a:solidFill>
                <a:srgbClr val="FF0000"/>
              </a:solidFill>
            </a:ln>
          </p:spPr>
          <p:txBody>
            <a:bodyPr wrap="none" rtlCol="0">
              <a:spAutoFit/>
            </a:bodyPr>
            <a:lstStyle/>
            <a:p>
              <a:r>
                <a:rPr lang="en-IN" sz="2400" dirty="0">
                  <a:solidFill>
                    <a:srgbClr val="FF0000"/>
                  </a:solidFill>
                  <a:latin typeface="+mj-lt"/>
                </a:rPr>
                <a:t>Eyes are not protected</a:t>
              </a:r>
            </a:p>
          </p:txBody>
        </p:sp>
        <p:sp>
          <p:nvSpPr>
            <p:cNvPr id="11" name="TextBox 10"/>
            <p:cNvSpPr txBox="1"/>
            <p:nvPr/>
          </p:nvSpPr>
          <p:spPr>
            <a:xfrm>
              <a:off x="772911" y="4388621"/>
              <a:ext cx="2480359" cy="461665"/>
            </a:xfrm>
            <a:prstGeom prst="rect">
              <a:avLst/>
            </a:prstGeom>
            <a:noFill/>
            <a:ln>
              <a:solidFill>
                <a:schemeClr val="tx2"/>
              </a:solidFill>
            </a:ln>
          </p:spPr>
          <p:txBody>
            <a:bodyPr wrap="none" rtlCol="0">
              <a:spAutoFit/>
            </a:bodyPr>
            <a:lstStyle/>
            <a:p>
              <a:r>
                <a:rPr lang="en-IN" sz="2400" dirty="0">
                  <a:solidFill>
                    <a:schemeClr val="tx2"/>
                  </a:solidFill>
                  <a:latin typeface="+mj-lt"/>
                </a:rPr>
                <a:t>Eyes are protected</a:t>
              </a:r>
            </a:p>
          </p:txBody>
        </p:sp>
        <p:sp>
          <p:nvSpPr>
            <p:cNvPr id="12" name="TextBox 11"/>
            <p:cNvSpPr txBox="1"/>
            <p:nvPr/>
          </p:nvSpPr>
          <p:spPr>
            <a:xfrm>
              <a:off x="6368557" y="1044020"/>
              <a:ext cx="1283685" cy="369332"/>
            </a:xfrm>
            <a:prstGeom prst="rect">
              <a:avLst/>
            </a:prstGeom>
            <a:noFill/>
          </p:spPr>
          <p:txBody>
            <a:bodyPr wrap="none" rtlCol="0">
              <a:spAutoFit/>
            </a:bodyPr>
            <a:lstStyle/>
            <a:p>
              <a:r>
                <a:rPr lang="en-IN" b="1" dirty="0">
                  <a:solidFill>
                    <a:srgbClr val="C13A2D"/>
                  </a:solidFill>
                  <a:latin typeface="+mj-lt"/>
                </a:rPr>
                <a:t>After splash</a:t>
              </a:r>
            </a:p>
          </p:txBody>
        </p:sp>
        <p:sp>
          <p:nvSpPr>
            <p:cNvPr id="13" name="TextBox 12"/>
            <p:cNvSpPr txBox="1"/>
            <p:nvPr/>
          </p:nvSpPr>
          <p:spPr>
            <a:xfrm>
              <a:off x="3847314" y="1044020"/>
              <a:ext cx="1449372" cy="369332"/>
            </a:xfrm>
            <a:prstGeom prst="rect">
              <a:avLst/>
            </a:prstGeom>
            <a:noFill/>
          </p:spPr>
          <p:txBody>
            <a:bodyPr wrap="none" rtlCol="0">
              <a:spAutoFit/>
            </a:bodyPr>
            <a:lstStyle/>
            <a:p>
              <a:pPr algn="ctr"/>
              <a:r>
                <a:rPr lang="en-IN" b="1" dirty="0">
                  <a:solidFill>
                    <a:schemeClr val="tx1">
                      <a:lumMod val="50000"/>
                      <a:lumOff val="50000"/>
                    </a:schemeClr>
                  </a:solidFill>
                  <a:latin typeface="+mj-lt"/>
                </a:rPr>
                <a:t>Before splash</a:t>
              </a:r>
            </a:p>
          </p:txBody>
        </p:sp>
      </p:grpSp>
      <p:cxnSp>
        <p:nvCxnSpPr>
          <p:cNvPr id="16" name="Straight Connector 15"/>
          <p:cNvCxnSpPr/>
          <p:nvPr/>
        </p:nvCxnSpPr>
        <p:spPr>
          <a:xfrm>
            <a:off x="5413821" y="2045763"/>
            <a:ext cx="0" cy="4104456"/>
          </a:xfrm>
          <a:prstGeom prst="line">
            <a:avLst/>
          </a:prstGeom>
          <a:ln>
            <a:prstDash val="dashDot"/>
          </a:ln>
        </p:spPr>
        <p:style>
          <a:lnRef idx="1">
            <a:schemeClr val="dk1"/>
          </a:lnRef>
          <a:fillRef idx="0">
            <a:schemeClr val="dk1"/>
          </a:fillRef>
          <a:effectRef idx="0">
            <a:schemeClr val="dk1"/>
          </a:effectRef>
          <a:fontRef idx="minor">
            <a:schemeClr val="tx1"/>
          </a:fontRef>
        </p:style>
      </p:cxnSp>
      <p:grpSp>
        <p:nvGrpSpPr>
          <p:cNvPr id="24" name="Group 23"/>
          <p:cNvGrpSpPr/>
          <p:nvPr/>
        </p:nvGrpSpPr>
        <p:grpSpPr>
          <a:xfrm>
            <a:off x="308798" y="1134418"/>
            <a:ext cx="8488474" cy="638377"/>
            <a:chOff x="308798" y="1134418"/>
            <a:chExt cx="8488474" cy="638377"/>
          </a:xfrm>
        </p:grpSpPr>
        <p:sp>
          <p:nvSpPr>
            <p:cNvPr id="20" name="Rectangle: Rounded Corners 19"/>
            <p:cNvSpPr/>
            <p:nvPr/>
          </p:nvSpPr>
          <p:spPr>
            <a:xfrm>
              <a:off x="308798" y="1134418"/>
              <a:ext cx="1715577" cy="6262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IN" dirty="0"/>
                <a:t>Wear eyewear even if they fog</a:t>
              </a:r>
            </a:p>
          </p:txBody>
        </p:sp>
        <p:sp>
          <p:nvSpPr>
            <p:cNvPr id="21" name="Rectangle: Rounded Corners 20"/>
            <p:cNvSpPr/>
            <p:nvPr/>
          </p:nvSpPr>
          <p:spPr>
            <a:xfrm>
              <a:off x="2149785" y="1146504"/>
              <a:ext cx="1840987" cy="6262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IN" dirty="0"/>
                <a:t>Get anti-fogging eyewear</a:t>
              </a:r>
            </a:p>
          </p:txBody>
        </p:sp>
        <p:sp>
          <p:nvSpPr>
            <p:cNvPr id="22" name="Rectangle: Rounded Corners 21"/>
            <p:cNvSpPr/>
            <p:nvPr/>
          </p:nvSpPr>
          <p:spPr>
            <a:xfrm>
              <a:off x="4116941" y="1146503"/>
              <a:ext cx="2204946" cy="6262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IN" dirty="0"/>
                <a:t>Wear eyewear  even if you have specs</a:t>
              </a:r>
            </a:p>
          </p:txBody>
        </p:sp>
        <p:sp>
          <p:nvSpPr>
            <p:cNvPr id="23" name="Rectangle: Rounded Corners 22"/>
            <p:cNvSpPr/>
            <p:nvPr/>
          </p:nvSpPr>
          <p:spPr>
            <a:xfrm>
              <a:off x="6472497" y="1146503"/>
              <a:ext cx="2324775" cy="6262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IN" dirty="0"/>
                <a:t>Get a habit of wearing eyewear ALL times</a:t>
              </a: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H. Laser Safety (LS)</a:t>
            </a:r>
          </a:p>
        </p:txBody>
      </p:sp>
      <p:sp>
        <p:nvSpPr>
          <p:cNvPr id="8" name="Text Placeholder 7"/>
          <p:cNvSpPr>
            <a:spLocks noGrp="1"/>
          </p:cNvSpPr>
          <p:nvPr>
            <p:ph type="body" idx="1"/>
          </p:nvPr>
        </p:nvSpPr>
        <p:spPr/>
        <p:txBody>
          <a:bodyPr/>
          <a:lstStyle/>
          <a:p>
            <a:r>
              <a:rPr lang="en-US" dirty="0"/>
              <a:t>Exposure to laser light can cause significant damage to the skin and eyes – typically in the form of burns and direct damage to the retina. </a:t>
            </a:r>
          </a:p>
          <a:p>
            <a:endParaRPr lang="en-IN" dirty="0"/>
          </a:p>
        </p:txBody>
      </p:sp>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60</a:t>
            </a:fld>
            <a:endParaRPr lang="en-US"/>
          </a:p>
        </p:txBody>
      </p:sp>
      <p:grpSp>
        <p:nvGrpSpPr>
          <p:cNvPr id="19" name="Group 18"/>
          <p:cNvGrpSpPr/>
          <p:nvPr/>
        </p:nvGrpSpPr>
        <p:grpSpPr>
          <a:xfrm>
            <a:off x="122863" y="843659"/>
            <a:ext cx="8934026" cy="3125617"/>
            <a:chOff x="122863" y="843659"/>
            <a:chExt cx="8934026" cy="3125617"/>
          </a:xfrm>
        </p:grpSpPr>
        <p:pic>
          <p:nvPicPr>
            <p:cNvPr id="15" name="Picture 2" descr="Image result for safety eyewear for las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576" y="1702870"/>
              <a:ext cx="2675276" cy="14071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laser safety curt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240" y="843659"/>
              <a:ext cx="3922649" cy="31256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laser warning sig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863" y="887377"/>
              <a:ext cx="2148713" cy="292225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447584" y="4236807"/>
            <a:ext cx="5547353" cy="2188770"/>
          </a:xfrm>
          <a:prstGeom prst="rect">
            <a:avLst/>
          </a:prstGeom>
        </p:spPr>
      </p:pic>
      <p:sp>
        <p:nvSpPr>
          <p:cNvPr id="10" name="Content Placeholder 2"/>
          <p:cNvSpPr>
            <a:spLocks noGrp="1"/>
          </p:cNvSpPr>
          <p:nvPr>
            <p:ph idx="1"/>
          </p:nvPr>
        </p:nvSpPr>
        <p:spPr/>
        <p:txBody>
          <a:bodyPr/>
          <a:lstStyle/>
          <a:p>
            <a:r>
              <a:rPr lang="en-US" dirty="0"/>
              <a:t>Exposure to laser light can cause significant damage to the skin and eyes – typically in the form of burns and direct damage to the retina. </a:t>
            </a:r>
          </a:p>
          <a:p>
            <a:endParaRPr lang="en-US" dirty="0"/>
          </a:p>
          <a:p>
            <a:endParaRPr lang="en-US" dirty="0"/>
          </a:p>
          <a:p>
            <a:endParaRPr lang="en-US" dirty="0"/>
          </a:p>
          <a:p>
            <a:endParaRPr lang="en-US" dirty="0"/>
          </a:p>
          <a:p>
            <a:endParaRPr lang="en-US" dirty="0"/>
          </a:p>
          <a:p>
            <a:endParaRPr lang="en-US" dirty="0"/>
          </a:p>
          <a:p>
            <a:r>
              <a:rPr lang="en-US" dirty="0"/>
              <a:t>Injury can be from direct, specular (reflected) of diffuse radiation</a:t>
            </a:r>
          </a:p>
          <a:p>
            <a:endParaRPr lang="en-IN" dirty="0"/>
          </a:p>
        </p:txBody>
      </p:sp>
      <p:sp>
        <p:nvSpPr>
          <p:cNvPr id="2" name="Title 1"/>
          <p:cNvSpPr>
            <a:spLocks noGrp="1"/>
          </p:cNvSpPr>
          <p:nvPr>
            <p:ph type="title"/>
          </p:nvPr>
        </p:nvSpPr>
        <p:spPr/>
        <p:txBody>
          <a:bodyPr/>
          <a:lstStyle/>
          <a:p>
            <a:r>
              <a:rPr lang="en-IN" dirty="0"/>
              <a:t>LS: Hazard from Laser</a:t>
            </a:r>
          </a:p>
        </p:txBody>
      </p:sp>
      <p:pic>
        <p:nvPicPr>
          <p:cNvPr id="1026" name="Picture 2" descr="http://bestofbothworldsaz.com/wp-content/uploads/2011/07/1-week-post-IPL_0.JPG1-week-post-IPL-174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760305"/>
            <a:ext cx="2533001" cy="18997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9894" y="1760306"/>
            <a:ext cx="3639764" cy="1881281"/>
          </a:xfrm>
          <a:prstGeom prst="rect">
            <a:avLst/>
          </a:prstGeom>
        </p:spPr>
      </p:pic>
      <p:grpSp>
        <p:nvGrpSpPr>
          <p:cNvPr id="21" name="Group 20"/>
          <p:cNvGrpSpPr/>
          <p:nvPr/>
        </p:nvGrpSpPr>
        <p:grpSpPr>
          <a:xfrm>
            <a:off x="863552" y="4493173"/>
            <a:ext cx="2551353" cy="1590655"/>
            <a:chOff x="863552" y="4493173"/>
            <a:chExt cx="2551353" cy="1590655"/>
          </a:xfrm>
        </p:grpSpPr>
        <p:grpSp>
          <p:nvGrpSpPr>
            <p:cNvPr id="19" name="Group 18"/>
            <p:cNvGrpSpPr/>
            <p:nvPr/>
          </p:nvGrpSpPr>
          <p:grpSpPr>
            <a:xfrm>
              <a:off x="863552" y="4493173"/>
              <a:ext cx="2551353" cy="1252600"/>
              <a:chOff x="580486" y="4696680"/>
              <a:chExt cx="2551353" cy="1252600"/>
            </a:xfrm>
          </p:grpSpPr>
          <p:pic>
            <p:nvPicPr>
              <p:cNvPr id="12" name="Picture 2"/>
              <p:cNvPicPr>
                <a:picLocks noChangeAspect="1" noChangeArrowheads="1"/>
              </p:cNvPicPr>
              <p:nvPr/>
            </p:nvPicPr>
            <p:blipFill>
              <a:blip r:embed="rId5" cstate="print"/>
              <a:srcRect/>
              <a:stretch>
                <a:fillRect/>
              </a:stretch>
            </p:blipFill>
            <p:spPr bwMode="auto">
              <a:xfrm>
                <a:off x="1475656" y="4696680"/>
                <a:ext cx="1656183" cy="1252600"/>
              </a:xfrm>
              <a:prstGeom prst="rect">
                <a:avLst/>
              </a:prstGeom>
              <a:noFill/>
              <a:ln w="9525">
                <a:noFill/>
                <a:miter lim="800000"/>
                <a:headEnd/>
                <a:tailEnd/>
              </a:ln>
            </p:spPr>
          </p:pic>
          <p:grpSp>
            <p:nvGrpSpPr>
              <p:cNvPr id="14" name="Group 13"/>
              <p:cNvGrpSpPr/>
              <p:nvPr/>
            </p:nvGrpSpPr>
            <p:grpSpPr>
              <a:xfrm>
                <a:off x="580486" y="5026391"/>
                <a:ext cx="720080" cy="609600"/>
                <a:chOff x="179512" y="5085184"/>
                <a:chExt cx="1296144" cy="609600"/>
              </a:xfrm>
            </p:grpSpPr>
            <p:cxnSp>
              <p:nvCxnSpPr>
                <p:cNvPr id="13" name="Straight Arrow Connector 12"/>
                <p:cNvCxnSpPr/>
                <p:nvPr/>
              </p:nvCxnSpPr>
              <p:spPr>
                <a:xfrm>
                  <a:off x="179512" y="5085184"/>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9512" y="5237584"/>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79512" y="5389984"/>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9512" y="5542384"/>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79512" y="5694784"/>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20" name="TextBox 19"/>
            <p:cNvSpPr txBox="1"/>
            <p:nvPr/>
          </p:nvSpPr>
          <p:spPr>
            <a:xfrm>
              <a:off x="1755383" y="5714496"/>
              <a:ext cx="729495" cy="369332"/>
            </a:xfrm>
            <a:prstGeom prst="rect">
              <a:avLst/>
            </a:prstGeom>
            <a:noFill/>
          </p:spPr>
          <p:txBody>
            <a:bodyPr wrap="none" rtlCol="0">
              <a:spAutoFit/>
            </a:bodyPr>
            <a:lstStyle/>
            <a:p>
              <a:r>
                <a:rPr lang="en-IN" b="1" dirty="0">
                  <a:latin typeface="+mj-lt"/>
                </a:rPr>
                <a:t>Direct</a:t>
              </a: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157640" y="1069719"/>
          <a:ext cx="8828719" cy="5486400"/>
        </p:xfrm>
        <a:graphic>
          <a:graphicData uri="http://schemas.openxmlformats.org/drawingml/2006/table">
            <a:tbl>
              <a:tblPr firstRow="1" bandRow="1">
                <a:tableStyleId>{3B4B98B0-60AC-42C2-AFA5-B58CD77FA1E5}</a:tableStyleId>
              </a:tblPr>
              <a:tblGrid>
                <a:gridCol w="659448"/>
                <a:gridCol w="1150404"/>
                <a:gridCol w="1152128"/>
                <a:gridCol w="1042203"/>
                <a:gridCol w="936104"/>
                <a:gridCol w="3888432"/>
              </a:tblGrid>
              <a:tr h="304444">
                <a:tc>
                  <a:txBody>
                    <a:bodyPr/>
                    <a:lstStyle/>
                    <a:p>
                      <a:pPr algn="ctr"/>
                      <a:r>
                        <a:rPr lang="en-IN" sz="1800" dirty="0"/>
                        <a:t>Class</a:t>
                      </a:r>
                      <a:endParaRPr lang="en-IN" sz="1800" b="0" dirty="0">
                        <a:solidFill>
                          <a:schemeClr val="bg1"/>
                        </a:solidFill>
                      </a:endParaRPr>
                    </a:p>
                  </a:txBody>
                  <a:tcPr marL="68580" marR="68580" marT="34290" marB="34290"/>
                </a:tc>
                <a:tc>
                  <a:txBody>
                    <a:bodyPr/>
                    <a:lstStyle/>
                    <a:p>
                      <a:pPr algn="ctr"/>
                      <a:r>
                        <a:rPr lang="en-IN" sz="1800" dirty="0"/>
                        <a:t>Procedure</a:t>
                      </a:r>
                      <a:endParaRPr lang="en-IN" sz="1800" b="0" dirty="0">
                        <a:solidFill>
                          <a:schemeClr val="bg1"/>
                        </a:solidFill>
                      </a:endParaRPr>
                    </a:p>
                  </a:txBody>
                  <a:tcPr marL="68580" marR="68580" marT="34290" marB="34290"/>
                </a:tc>
                <a:tc>
                  <a:txBody>
                    <a:bodyPr/>
                    <a:lstStyle/>
                    <a:p>
                      <a:pPr algn="ctr"/>
                      <a:r>
                        <a:rPr lang="en-IN" sz="1800" dirty="0"/>
                        <a:t>Training</a:t>
                      </a:r>
                      <a:endParaRPr lang="en-IN" sz="1800" b="0" dirty="0">
                        <a:solidFill>
                          <a:schemeClr val="bg1"/>
                        </a:solidFill>
                      </a:endParaRPr>
                    </a:p>
                  </a:txBody>
                  <a:tcPr marL="68580" marR="68580" marT="34290" marB="34290"/>
                </a:tc>
                <a:tc>
                  <a:txBody>
                    <a:bodyPr/>
                    <a:lstStyle/>
                    <a:p>
                      <a:pPr algn="ctr"/>
                      <a:r>
                        <a:rPr lang="en-IN" sz="1800" dirty="0"/>
                        <a:t>Eye Exam</a:t>
                      </a:r>
                      <a:endParaRPr lang="en-IN" sz="1800" b="0" dirty="0">
                        <a:solidFill>
                          <a:schemeClr val="bg1"/>
                        </a:solidFill>
                      </a:endParaRPr>
                    </a:p>
                  </a:txBody>
                  <a:tcPr marL="68580" marR="68580" marT="34290" marB="34290"/>
                </a:tc>
                <a:tc>
                  <a:txBody>
                    <a:bodyPr/>
                    <a:lstStyle/>
                    <a:p>
                      <a:pPr algn="ctr"/>
                      <a:r>
                        <a:rPr lang="en-IN" sz="1800" dirty="0"/>
                        <a:t>Energy</a:t>
                      </a:r>
                      <a:endParaRPr lang="en-IN" sz="1800" b="0" dirty="0">
                        <a:solidFill>
                          <a:schemeClr val="bg1"/>
                        </a:solidFill>
                      </a:endParaRPr>
                    </a:p>
                  </a:txBody>
                  <a:tcPr marL="68580" marR="68580" marT="34290" marB="34290"/>
                </a:tc>
                <a:tc>
                  <a:txBody>
                    <a:bodyPr/>
                    <a:lstStyle/>
                    <a:p>
                      <a:pPr algn="ctr"/>
                      <a:r>
                        <a:rPr lang="en-IN" sz="1800" dirty="0"/>
                        <a:t>Hazard</a:t>
                      </a:r>
                      <a:endParaRPr lang="en-IN" sz="1800" b="0" dirty="0">
                        <a:solidFill>
                          <a:schemeClr val="bg1"/>
                        </a:solidFill>
                      </a:endParaRPr>
                    </a:p>
                  </a:txBody>
                  <a:tcPr marL="68580" marR="68580" marT="34290" marB="34290"/>
                </a:tc>
              </a:tr>
              <a:tr h="491794">
                <a:tc>
                  <a:txBody>
                    <a:bodyPr/>
                    <a:lstStyle/>
                    <a:p>
                      <a:pPr algn="ctr"/>
                      <a:r>
                        <a:rPr lang="en-IN" sz="1800" dirty="0"/>
                        <a:t>1</a:t>
                      </a:r>
                      <a:endParaRPr lang="en-IN" sz="1800" b="0" dirty="0">
                        <a:solidFill>
                          <a:srgbClr val="C00000"/>
                        </a:solidFill>
                      </a:endParaRPr>
                    </a:p>
                  </a:txBody>
                  <a:tcPr marL="68580" marR="68580" marT="34290" marB="34290"/>
                </a:tc>
                <a:tc>
                  <a:txBody>
                    <a:bodyPr/>
                    <a:lstStyle/>
                    <a:p>
                      <a:pPr algn="ctr"/>
                      <a:r>
                        <a:rPr lang="en-IN" sz="1800" dirty="0"/>
                        <a:t>Not Required</a:t>
                      </a: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Not Required</a:t>
                      </a:r>
                    </a:p>
                    <a:p>
                      <a:pPr algn="ct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Not Required</a:t>
                      </a:r>
                    </a:p>
                    <a:p>
                      <a:pPr algn="ctr"/>
                      <a:endParaRPr lang="en-IN" sz="1800" b="0" dirty="0">
                        <a:solidFill>
                          <a:schemeClr val="tx1"/>
                        </a:solidFill>
                      </a:endParaRPr>
                    </a:p>
                  </a:txBody>
                  <a:tcPr marL="68580" marR="68580" marT="34290" marB="34290"/>
                </a:tc>
                <a:tc>
                  <a:txBody>
                    <a:bodyPr/>
                    <a:lstStyle/>
                    <a:p>
                      <a:pPr algn="ctr"/>
                      <a:endParaRPr lang="en-IN" sz="1800" b="0" dirty="0">
                        <a:solidFill>
                          <a:schemeClr val="tx1"/>
                        </a:solidFill>
                      </a:endParaRPr>
                    </a:p>
                  </a:txBody>
                  <a:tcPr marL="68580" marR="68580" marT="34290" marB="34290"/>
                </a:tc>
                <a:tc>
                  <a:txBody>
                    <a:bodyPr/>
                    <a:lstStyle/>
                    <a:p>
                      <a:pPr algn="l"/>
                      <a:r>
                        <a:rPr lang="en-IN" sz="1800" dirty="0"/>
                        <a:t>Non-hazardous to eye</a:t>
                      </a:r>
                      <a:endParaRPr lang="en-IN" sz="1800" b="0" dirty="0">
                        <a:solidFill>
                          <a:srgbClr val="C00000"/>
                        </a:solidFill>
                      </a:endParaRPr>
                    </a:p>
                  </a:txBody>
                  <a:tcPr marL="68580" marR="68580" marT="34290" marB="34290"/>
                </a:tc>
              </a:tr>
              <a:tr h="455374">
                <a:tc>
                  <a:txBody>
                    <a:bodyPr/>
                    <a:lstStyle/>
                    <a:p>
                      <a:pPr algn="ctr"/>
                      <a:r>
                        <a:rPr lang="en-IN" sz="1800" dirty="0"/>
                        <a:t>1M</a:t>
                      </a:r>
                      <a:endParaRPr lang="en-IN" sz="1800" b="0" dirty="0">
                        <a:solidFill>
                          <a:srgbClr val="C00000"/>
                        </a:solidFill>
                      </a:endParaRPr>
                    </a:p>
                  </a:txBody>
                  <a:tcPr marL="68580" marR="68580" marT="34290" marB="34290"/>
                </a:tc>
                <a:tc>
                  <a:txBody>
                    <a:bodyPr/>
                    <a:lstStyle/>
                    <a:p>
                      <a:pPr algn="ctr"/>
                      <a:r>
                        <a:rPr lang="en-IN" sz="1800" dirty="0"/>
                        <a:t>Not Required*</a:t>
                      </a: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Not Required*</a:t>
                      </a: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Not Required</a:t>
                      </a:r>
                      <a:endParaRPr lang="en-IN" sz="1800" b="0" dirty="0">
                        <a:solidFill>
                          <a:schemeClr val="tx1"/>
                        </a:solidFill>
                      </a:endParaRPr>
                    </a:p>
                  </a:txBody>
                  <a:tcPr marL="68580" marR="68580" marT="34290" marB="34290"/>
                </a:tc>
                <a:tc>
                  <a:txBody>
                    <a:bodyPr/>
                    <a:lstStyle/>
                    <a:p>
                      <a:pPr algn="ctr"/>
                      <a:endParaRPr lang="en-IN" sz="1800" b="0" dirty="0">
                        <a:solidFill>
                          <a:schemeClr val="tx1"/>
                        </a:solidFill>
                      </a:endParaRPr>
                    </a:p>
                  </a:txBody>
                  <a:tcPr marL="68580" marR="68580" marT="34290" marB="34290"/>
                </a:tc>
                <a:tc>
                  <a:txBody>
                    <a:bodyPr/>
                    <a:lstStyle/>
                    <a:p>
                      <a:pPr algn="l"/>
                      <a:r>
                        <a:rPr lang="en-IN" sz="1800" dirty="0"/>
                        <a:t>Hazardous with collecting optics</a:t>
                      </a:r>
                      <a:endParaRPr lang="en-IN" sz="1800" b="0" dirty="0">
                        <a:solidFill>
                          <a:srgbClr val="C00000"/>
                        </a:solidFill>
                      </a:endParaRPr>
                    </a:p>
                  </a:txBody>
                  <a:tcPr marL="68580" marR="68580" marT="34290" marB="34290"/>
                </a:tc>
              </a:tr>
              <a:tr h="491794">
                <a:tc>
                  <a:txBody>
                    <a:bodyPr/>
                    <a:lstStyle/>
                    <a:p>
                      <a:pPr algn="ctr"/>
                      <a:r>
                        <a:rPr lang="en-IN" sz="1800" dirty="0"/>
                        <a:t>2</a:t>
                      </a:r>
                      <a:endParaRPr lang="en-IN" sz="1800" b="0" dirty="0">
                        <a:solidFill>
                          <a:srgbClr val="C00000"/>
                        </a:solidFill>
                      </a:endParaRPr>
                    </a:p>
                  </a:txBody>
                  <a:tcPr marL="68580" marR="68580" marT="34290" marB="34290"/>
                </a:tc>
                <a:tc>
                  <a:txBody>
                    <a:bodyPr/>
                    <a:lstStyle/>
                    <a:p>
                      <a:pPr algn="ctr"/>
                      <a:r>
                        <a:rPr lang="en-IN" sz="1800" dirty="0"/>
                        <a:t>Not Required</a:t>
                      </a: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Not Required</a:t>
                      </a: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Not Required</a:t>
                      </a:r>
                      <a:endParaRPr lang="en-IN" sz="1800" b="0" dirty="0">
                        <a:solidFill>
                          <a:schemeClr val="tx1"/>
                        </a:solidFill>
                      </a:endParaRPr>
                    </a:p>
                  </a:txBody>
                  <a:tcPr marL="68580" marR="68580" marT="34290" marB="34290"/>
                </a:tc>
                <a:tc>
                  <a:txBody>
                    <a:bodyPr/>
                    <a:lstStyle/>
                    <a:p>
                      <a:pPr algn="ctr"/>
                      <a:r>
                        <a:rPr lang="en-IN" sz="1800" dirty="0"/>
                        <a:t>&lt; 1mW</a:t>
                      </a:r>
                      <a:endParaRPr lang="en-IN" sz="1800" b="0" dirty="0">
                        <a:solidFill>
                          <a:schemeClr val="tx1"/>
                        </a:solidFill>
                      </a:endParaRPr>
                    </a:p>
                  </a:txBody>
                  <a:tcPr marL="68580" marR="68580" marT="34290" marB="34290"/>
                </a:tc>
                <a:tc>
                  <a:txBody>
                    <a:bodyPr/>
                    <a:lstStyle/>
                    <a:p>
                      <a:pPr algn="l"/>
                      <a:r>
                        <a:rPr lang="en-IN" sz="1800" dirty="0"/>
                        <a:t>Hazardous only</a:t>
                      </a:r>
                      <a:r>
                        <a:rPr lang="en-IN" sz="1800" baseline="0" dirty="0"/>
                        <a:t> when person overcomes aversion response</a:t>
                      </a:r>
                      <a:endParaRPr lang="en-IN" sz="1800" b="0" dirty="0">
                        <a:solidFill>
                          <a:srgbClr val="C00000"/>
                        </a:solidFill>
                      </a:endParaRPr>
                    </a:p>
                  </a:txBody>
                  <a:tcPr marL="68580" marR="68580" marT="34290" marB="34290"/>
                </a:tc>
              </a:tr>
              <a:tr h="491794">
                <a:tc>
                  <a:txBody>
                    <a:bodyPr/>
                    <a:lstStyle/>
                    <a:p>
                      <a:pPr algn="ctr"/>
                      <a:r>
                        <a:rPr lang="en-IN" sz="1800" dirty="0"/>
                        <a:t>2M</a:t>
                      </a:r>
                      <a:endParaRPr lang="en-IN" sz="1800" b="0" dirty="0">
                        <a:solidFill>
                          <a:srgbClr val="C00000"/>
                        </a:solidFill>
                      </a:endParaRPr>
                    </a:p>
                  </a:txBody>
                  <a:tcPr marL="68580" marR="68580" marT="34290" marB="34290"/>
                </a:tc>
                <a:tc>
                  <a:txBody>
                    <a:bodyPr/>
                    <a:lstStyle/>
                    <a:p>
                      <a:pPr algn="ctr"/>
                      <a:r>
                        <a:rPr lang="en-IN" sz="1800" dirty="0"/>
                        <a:t>Not Required*</a:t>
                      </a: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Not Required*</a:t>
                      </a: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Not Required</a:t>
                      </a:r>
                      <a:endParaRPr lang="en-IN" sz="1800" b="0" dirty="0">
                        <a:solidFill>
                          <a:schemeClr val="tx1"/>
                        </a:solidFill>
                      </a:endParaRPr>
                    </a:p>
                  </a:txBody>
                  <a:tcPr marL="68580" marR="68580" marT="34290" marB="34290"/>
                </a:tc>
                <a:tc>
                  <a:txBody>
                    <a:bodyPr/>
                    <a:lstStyle/>
                    <a:p>
                      <a:pPr algn="ctr"/>
                      <a:endParaRPr lang="en-IN" sz="1800" b="0" dirty="0">
                        <a:solidFill>
                          <a:schemeClr val="tx1"/>
                        </a:solidFill>
                      </a:endParaRPr>
                    </a:p>
                  </a:txBody>
                  <a:tcPr marL="68580" marR="68580" marT="34290" marB="34290"/>
                </a:tc>
                <a:tc>
                  <a:txBody>
                    <a:bodyPr/>
                    <a:lstStyle/>
                    <a:p>
                      <a:pPr algn="l"/>
                      <a:r>
                        <a:rPr lang="en-IN" sz="1800" dirty="0"/>
                        <a:t>Hazardous with collecting optics and/ Class 2 hazard</a:t>
                      </a:r>
                      <a:endParaRPr lang="en-IN" sz="1800" b="0" dirty="0">
                        <a:solidFill>
                          <a:srgbClr val="C00000"/>
                        </a:solidFill>
                      </a:endParaRPr>
                    </a:p>
                  </a:txBody>
                  <a:tcPr marL="68580" marR="68580" marT="34290" marB="34290"/>
                </a:tc>
              </a:tr>
              <a:tr h="491794">
                <a:tc>
                  <a:txBody>
                    <a:bodyPr/>
                    <a:lstStyle/>
                    <a:p>
                      <a:pPr algn="ctr"/>
                      <a:r>
                        <a:rPr lang="en-IN" sz="1800" dirty="0"/>
                        <a:t>3R</a:t>
                      </a:r>
                      <a:endParaRPr lang="en-IN" sz="1800" b="0" dirty="0">
                        <a:solidFill>
                          <a:srgbClr val="C00000"/>
                        </a:solidFill>
                      </a:endParaRPr>
                    </a:p>
                  </a:txBody>
                  <a:tcPr marL="68580" marR="68580" marT="34290" marB="34290"/>
                </a:tc>
                <a:tc>
                  <a:txBody>
                    <a:bodyPr/>
                    <a:lstStyle/>
                    <a:p>
                      <a:pPr algn="ctr"/>
                      <a:r>
                        <a:rPr lang="en-IN" sz="1800" dirty="0"/>
                        <a:t>Not Required</a:t>
                      </a: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Not Required</a:t>
                      </a: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Not Required</a:t>
                      </a:r>
                      <a:endParaRPr lang="en-IN" sz="1800" b="0" dirty="0">
                        <a:solidFill>
                          <a:schemeClr val="tx1"/>
                        </a:solidFill>
                      </a:endParaRPr>
                    </a:p>
                  </a:txBody>
                  <a:tcPr marL="68580" marR="68580" marT="34290" marB="34290"/>
                </a:tc>
                <a:tc>
                  <a:txBody>
                    <a:bodyPr/>
                    <a:lstStyle/>
                    <a:p>
                      <a:pPr algn="ctr"/>
                      <a:r>
                        <a:rPr lang="en-IN" sz="1800" dirty="0"/>
                        <a:t>1 - 5mW</a:t>
                      </a:r>
                      <a:endParaRPr lang="en-IN" sz="1800" b="0" dirty="0">
                        <a:solidFill>
                          <a:schemeClr val="tx1"/>
                        </a:solidFill>
                      </a:endParaRPr>
                    </a:p>
                  </a:txBody>
                  <a:tcPr marL="68580" marR="68580" marT="34290" marB="34290"/>
                </a:tc>
                <a:tc>
                  <a:txBody>
                    <a:bodyPr/>
                    <a:lstStyle/>
                    <a:p>
                      <a:pPr algn="l"/>
                      <a:r>
                        <a:rPr lang="en-IN" sz="1800" dirty="0"/>
                        <a:t>Hazardous</a:t>
                      </a:r>
                      <a:r>
                        <a:rPr lang="en-IN" sz="1800" baseline="0" dirty="0"/>
                        <a:t> when person overcomes aversion response or uses optics</a:t>
                      </a:r>
                      <a:endParaRPr lang="en-IN" sz="1800" b="0" dirty="0">
                        <a:solidFill>
                          <a:srgbClr val="C00000"/>
                        </a:solidFill>
                      </a:endParaRPr>
                    </a:p>
                  </a:txBody>
                  <a:tcPr marL="68580" marR="68580" marT="34290" marB="34290"/>
                </a:tc>
              </a:tr>
              <a:tr h="702563">
                <a:tc>
                  <a:txBody>
                    <a:bodyPr/>
                    <a:lstStyle/>
                    <a:p>
                      <a:pPr algn="ctr"/>
                      <a:r>
                        <a:rPr lang="en-IN" sz="1800" dirty="0"/>
                        <a:t>3B</a:t>
                      </a:r>
                      <a:endParaRPr lang="en-IN" sz="1800" b="0" dirty="0">
                        <a:solidFill>
                          <a:srgbClr val="C00000"/>
                        </a:solidFill>
                      </a:endParaRPr>
                    </a:p>
                  </a:txBody>
                  <a:tcPr marL="68580" marR="68580" marT="34290" marB="34290"/>
                </a:tc>
                <a:tc>
                  <a:txBody>
                    <a:bodyPr/>
                    <a:lstStyle/>
                    <a:p>
                      <a:pPr algn="ctr"/>
                      <a:r>
                        <a:rPr lang="en-IN" sz="1800" dirty="0"/>
                        <a:t>Required</a:t>
                      </a: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Required</a:t>
                      </a: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Suggested</a:t>
                      </a:r>
                      <a:endParaRPr lang="en-IN" sz="1800" b="0" dirty="0">
                        <a:solidFill>
                          <a:schemeClr val="tx1"/>
                        </a:solidFill>
                      </a:endParaRPr>
                    </a:p>
                  </a:txBody>
                  <a:tcPr marL="68580" marR="68580" marT="34290" marB="34290"/>
                </a:tc>
                <a:tc>
                  <a:txBody>
                    <a:bodyPr/>
                    <a:lstStyle/>
                    <a:p>
                      <a:pPr algn="ctr"/>
                      <a:r>
                        <a:rPr lang="en-IN" sz="1800" dirty="0"/>
                        <a:t>5 - 500mW</a:t>
                      </a:r>
                      <a:endParaRPr lang="en-IN" sz="1800" b="0" dirty="0">
                        <a:solidFill>
                          <a:schemeClr val="tx1"/>
                        </a:solidFill>
                      </a:endParaRPr>
                    </a:p>
                  </a:txBody>
                  <a:tcPr marL="68580" marR="68580" marT="34290" marB="34290"/>
                </a:tc>
                <a:tc>
                  <a:txBody>
                    <a:bodyPr/>
                    <a:lstStyle/>
                    <a:p>
                      <a:pPr algn="l"/>
                      <a:r>
                        <a:rPr lang="en-IN" sz="1800" dirty="0"/>
                        <a:t>Direct beam eye hazard. No serious</a:t>
                      </a:r>
                      <a:r>
                        <a:rPr lang="en-IN" sz="1800" baseline="0" dirty="0"/>
                        <a:t> injury from diffuse reflection to eye or to skin</a:t>
                      </a:r>
                      <a:endParaRPr lang="en-IN" sz="1800" b="0" dirty="0">
                        <a:solidFill>
                          <a:srgbClr val="C00000"/>
                        </a:solidFill>
                      </a:endParaRPr>
                    </a:p>
                  </a:txBody>
                  <a:tcPr marL="68580" marR="68580" marT="34290" marB="34290"/>
                </a:tc>
              </a:tr>
              <a:tr h="702563">
                <a:tc>
                  <a:txBody>
                    <a:bodyPr/>
                    <a:lstStyle/>
                    <a:p>
                      <a:pPr algn="ctr"/>
                      <a:r>
                        <a:rPr lang="en-IN" sz="1800" dirty="0"/>
                        <a:t>4</a:t>
                      </a:r>
                      <a:endParaRPr lang="en-IN" sz="1800" b="0" dirty="0">
                        <a:solidFill>
                          <a:srgbClr val="C00000"/>
                        </a:solidFill>
                      </a:endParaRPr>
                    </a:p>
                  </a:txBody>
                  <a:tcPr marL="68580" marR="68580" marT="34290" marB="34290"/>
                </a:tc>
                <a:tc>
                  <a:txBody>
                    <a:bodyPr/>
                    <a:lstStyle/>
                    <a:p>
                      <a:pPr algn="ctr"/>
                      <a:r>
                        <a:rPr lang="en-IN" sz="1800" dirty="0"/>
                        <a:t>Required</a:t>
                      </a: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Required</a:t>
                      </a:r>
                      <a:endParaRPr lang="en-IN" sz="1800" b="0" dirty="0">
                        <a:solidFill>
                          <a:schemeClr val="tx1"/>
                        </a:solidFill>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IN" sz="1800" dirty="0"/>
                        <a:t>Suggested</a:t>
                      </a:r>
                      <a:endParaRPr lang="en-IN" sz="1800" b="0" dirty="0">
                        <a:solidFill>
                          <a:schemeClr val="tx1"/>
                        </a:solidFill>
                      </a:endParaRPr>
                    </a:p>
                  </a:txBody>
                  <a:tcPr marL="68580" marR="68580" marT="34290" marB="34290"/>
                </a:tc>
                <a:tc>
                  <a:txBody>
                    <a:bodyPr/>
                    <a:lstStyle/>
                    <a:p>
                      <a:pPr algn="ctr"/>
                      <a:r>
                        <a:rPr lang="en-IN" sz="1800" dirty="0"/>
                        <a:t>&gt; 500mW</a:t>
                      </a:r>
                      <a:endParaRPr lang="en-IN" sz="1800" b="0" dirty="0">
                        <a:solidFill>
                          <a:schemeClr val="tx1"/>
                        </a:solidFill>
                      </a:endParaRPr>
                    </a:p>
                  </a:txBody>
                  <a:tcPr marL="68580" marR="68580" marT="34290" marB="34290"/>
                </a:tc>
                <a:tc>
                  <a:txBody>
                    <a:bodyPr/>
                    <a:lstStyle/>
                    <a:p>
                      <a:pPr algn="l"/>
                      <a:r>
                        <a:rPr lang="en-IN" sz="1800" dirty="0"/>
                        <a:t>Hazard</a:t>
                      </a:r>
                      <a:r>
                        <a:rPr lang="en-IN" sz="1800" baseline="0" dirty="0"/>
                        <a:t> to eye &amp; skin from direct, specular or diffuse reflection. Fire hazard</a:t>
                      </a:r>
                      <a:endParaRPr lang="en-IN" sz="1800" b="0" dirty="0">
                        <a:solidFill>
                          <a:srgbClr val="C00000"/>
                        </a:solidFill>
                      </a:endParaRPr>
                    </a:p>
                  </a:txBody>
                  <a:tcPr marL="68580" marR="68580" marT="34290" marB="34290"/>
                </a:tc>
              </a:tr>
            </a:tbl>
          </a:graphicData>
        </a:graphic>
      </p:graphicFrame>
      <p:pic>
        <p:nvPicPr>
          <p:cNvPr id="5" name="Picture 2"/>
          <p:cNvPicPr>
            <a:picLocks noChangeAspect="1" noChangeArrowheads="1"/>
          </p:cNvPicPr>
          <p:nvPr/>
        </p:nvPicPr>
        <p:blipFill rotWithShape="1">
          <a:blip r:embed="rId2" cstate="print"/>
          <a:srcRect t="18522" r="-387" b="27358"/>
          <a:stretch>
            <a:fillRect/>
          </a:stretch>
        </p:blipFill>
        <p:spPr bwMode="auto">
          <a:xfrm>
            <a:off x="1228436" y="180570"/>
            <a:ext cx="7539331" cy="889149"/>
          </a:xfrm>
          <a:prstGeom prst="rect">
            <a:avLst/>
          </a:prstGeom>
          <a:noFill/>
          <a:ln w="9525">
            <a:noFill/>
            <a:miter lim="800000"/>
            <a:headEnd/>
            <a:tailEnd/>
          </a:ln>
        </p:spPr>
      </p:pic>
      <p:sp>
        <p:nvSpPr>
          <p:cNvPr id="2" name="TextBox 1"/>
          <p:cNvSpPr txBox="1"/>
          <p:nvPr/>
        </p:nvSpPr>
        <p:spPr>
          <a:xfrm>
            <a:off x="2987824" y="6534835"/>
            <a:ext cx="4818242" cy="323165"/>
          </a:xfrm>
          <a:prstGeom prst="rect">
            <a:avLst/>
          </a:prstGeom>
          <a:noFill/>
        </p:spPr>
        <p:txBody>
          <a:bodyPr wrap="square" rtlCol="0">
            <a:spAutoFit/>
          </a:bodyPr>
          <a:lstStyle/>
          <a:p>
            <a:r>
              <a:rPr lang="en-IN" sz="1500" b="1" dirty="0">
                <a:solidFill>
                  <a:srgbClr val="FF0000"/>
                </a:solidFill>
              </a:rPr>
              <a:t>ONLY VALID FOR VISIBLE RADIATION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IN" dirty="0"/>
              <a:t>LS: Effect of wavelengths of laser</a:t>
            </a:r>
            <a:endParaRPr lang="en-US" dirty="0"/>
          </a:p>
        </p:txBody>
      </p:sp>
      <p:pic>
        <p:nvPicPr>
          <p:cNvPr id="4" name="Picture 2" descr="C:\Users\Roopa Prakash\Desktop\effect.jpg"/>
          <p:cNvPicPr>
            <a:picLocks noChangeAspect="1" noChangeArrowheads="1"/>
          </p:cNvPicPr>
          <p:nvPr/>
        </p:nvPicPr>
        <p:blipFill>
          <a:blip r:embed="rId3" cstate="print"/>
          <a:srcRect/>
          <a:stretch>
            <a:fillRect/>
          </a:stretch>
        </p:blipFill>
        <p:spPr bwMode="auto">
          <a:xfrm>
            <a:off x="185701" y="881117"/>
            <a:ext cx="6330515" cy="3657931"/>
          </a:xfrm>
          <a:prstGeom prst="rect">
            <a:avLst/>
          </a:prstGeom>
          <a:noFill/>
        </p:spPr>
      </p:pic>
      <p:sp>
        <p:nvSpPr>
          <p:cNvPr id="2" name="TextBox 1"/>
          <p:cNvSpPr txBox="1"/>
          <p:nvPr/>
        </p:nvSpPr>
        <p:spPr>
          <a:xfrm>
            <a:off x="6463490" y="1306512"/>
            <a:ext cx="2601910" cy="3416320"/>
          </a:xfrm>
          <a:prstGeom prst="rect">
            <a:avLst/>
          </a:prstGeom>
          <a:noFill/>
        </p:spPr>
        <p:txBody>
          <a:bodyPr wrap="square" rtlCol="0">
            <a:spAutoFit/>
          </a:bodyPr>
          <a:lstStyle/>
          <a:p>
            <a:r>
              <a:rPr lang="en-IN" sz="2400" dirty="0"/>
              <a:t>Retina damage is often permanent and irreparable.</a:t>
            </a:r>
          </a:p>
          <a:p>
            <a:endParaRPr lang="en-IN" sz="2400" dirty="0"/>
          </a:p>
          <a:p>
            <a:r>
              <a:rPr lang="en-IN" sz="2400" dirty="0"/>
              <a:t>Cornea and lens damage can heal, although the injury is incredibly painful. </a:t>
            </a:r>
          </a:p>
        </p:txBody>
      </p:sp>
      <p:sp>
        <p:nvSpPr>
          <p:cNvPr id="3" name="Right Brace 2"/>
          <p:cNvSpPr/>
          <p:nvPr/>
        </p:nvSpPr>
        <p:spPr>
          <a:xfrm rot="5400000">
            <a:off x="2678187" y="3662994"/>
            <a:ext cx="284851" cy="2257866"/>
          </a:xfrm>
          <a:prstGeom prst="rightBrace">
            <a:avLst>
              <a:gd name="adj1" fmla="val 32407"/>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350"/>
          </a:p>
        </p:txBody>
      </p:sp>
      <p:sp>
        <p:nvSpPr>
          <p:cNvPr id="15" name="Right Brace 14"/>
          <p:cNvSpPr/>
          <p:nvPr/>
        </p:nvSpPr>
        <p:spPr>
          <a:xfrm rot="5400000">
            <a:off x="4740862" y="3953141"/>
            <a:ext cx="284851" cy="1677573"/>
          </a:xfrm>
          <a:prstGeom prst="rightBrace">
            <a:avLst>
              <a:gd name="adj1" fmla="val 3240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350"/>
          </a:p>
        </p:txBody>
      </p:sp>
      <p:sp>
        <p:nvSpPr>
          <p:cNvPr id="16" name="Right Brace 15"/>
          <p:cNvSpPr/>
          <p:nvPr/>
        </p:nvSpPr>
        <p:spPr>
          <a:xfrm rot="5400000">
            <a:off x="1032267" y="4359345"/>
            <a:ext cx="284851" cy="865164"/>
          </a:xfrm>
          <a:prstGeom prst="rightBrace">
            <a:avLst>
              <a:gd name="adj1" fmla="val 3240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350"/>
          </a:p>
        </p:txBody>
      </p:sp>
      <p:sp>
        <p:nvSpPr>
          <p:cNvPr id="6" name="TextBox 5"/>
          <p:cNvSpPr txBox="1"/>
          <p:nvPr/>
        </p:nvSpPr>
        <p:spPr>
          <a:xfrm>
            <a:off x="2253906" y="5015822"/>
            <a:ext cx="1275734" cy="300082"/>
          </a:xfrm>
          <a:prstGeom prst="rect">
            <a:avLst/>
          </a:prstGeom>
          <a:noFill/>
        </p:spPr>
        <p:txBody>
          <a:bodyPr wrap="none" rtlCol="0">
            <a:spAutoFit/>
          </a:bodyPr>
          <a:lstStyle/>
          <a:p>
            <a:r>
              <a:rPr lang="en-IN" sz="1350" dirty="0">
                <a:solidFill>
                  <a:srgbClr val="FF0000"/>
                </a:solidFill>
              </a:rPr>
              <a:t>Retinal damage</a:t>
            </a:r>
          </a:p>
        </p:txBody>
      </p:sp>
      <p:sp>
        <p:nvSpPr>
          <p:cNvPr id="24" name="TextBox 23"/>
          <p:cNvSpPr txBox="1"/>
          <p:nvPr/>
        </p:nvSpPr>
        <p:spPr>
          <a:xfrm>
            <a:off x="4216982" y="5015822"/>
            <a:ext cx="1332609" cy="300082"/>
          </a:xfrm>
          <a:prstGeom prst="rect">
            <a:avLst/>
          </a:prstGeom>
          <a:noFill/>
        </p:spPr>
        <p:txBody>
          <a:bodyPr wrap="none" rtlCol="0">
            <a:spAutoFit/>
          </a:bodyPr>
          <a:lstStyle/>
          <a:p>
            <a:pPr algn="ctr"/>
            <a:r>
              <a:rPr lang="en-IN" sz="1350" dirty="0"/>
              <a:t>Corneal damage</a:t>
            </a:r>
          </a:p>
        </p:txBody>
      </p:sp>
      <p:sp>
        <p:nvSpPr>
          <p:cNvPr id="26" name="TextBox 25"/>
          <p:cNvSpPr txBox="1"/>
          <p:nvPr/>
        </p:nvSpPr>
        <p:spPr>
          <a:xfrm>
            <a:off x="530525" y="4931417"/>
            <a:ext cx="1228366" cy="507831"/>
          </a:xfrm>
          <a:prstGeom prst="rect">
            <a:avLst/>
          </a:prstGeom>
          <a:noFill/>
        </p:spPr>
        <p:txBody>
          <a:bodyPr wrap="square" rtlCol="0">
            <a:spAutoFit/>
          </a:bodyPr>
          <a:lstStyle/>
          <a:p>
            <a:pPr algn="ctr"/>
            <a:r>
              <a:rPr lang="en-IN" sz="1350" dirty="0"/>
              <a:t>Corneal/lens damage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OD Convers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261" y="3261630"/>
            <a:ext cx="2268698" cy="92879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pPr lvl="0"/>
            <a:r>
              <a:rPr lang="en-US" altLang="en-US" dirty="0"/>
              <a:t>Choice of laser safety eyewear must be evaluated on case-by-case basis.</a:t>
            </a:r>
          </a:p>
          <a:p>
            <a:r>
              <a:rPr lang="en-US" altLang="en-US" dirty="0"/>
              <a:t>Decide on factors such as the beam path, laser parameters, and lab environment.</a:t>
            </a:r>
          </a:p>
          <a:p>
            <a:pPr lvl="1"/>
            <a:r>
              <a:rPr lang="en-US" altLang="en-US" dirty="0"/>
              <a:t>Discuss your needs with your supervisor/manager</a:t>
            </a:r>
          </a:p>
          <a:p>
            <a:r>
              <a:rPr lang="en-IN" dirty="0"/>
              <a:t>Common safety standard is ANSI Z136</a:t>
            </a:r>
          </a:p>
        </p:txBody>
      </p:sp>
      <p:sp>
        <p:nvSpPr>
          <p:cNvPr id="5" name="Title 1"/>
          <p:cNvSpPr>
            <a:spLocks noGrp="1"/>
          </p:cNvSpPr>
          <p:nvPr>
            <p:ph type="title"/>
          </p:nvPr>
        </p:nvSpPr>
        <p:spPr/>
        <p:txBody>
          <a:bodyPr>
            <a:normAutofit fontScale="90000"/>
          </a:bodyPr>
          <a:lstStyle/>
          <a:p>
            <a:r>
              <a:rPr lang="en-US" altLang="en-US" dirty="0"/>
              <a:t>Selecting laser safety glasses – ANSI Z136 standard</a:t>
            </a:r>
            <a:endParaRPr lang="en-IN" dirty="0"/>
          </a:p>
        </p:txBody>
      </p:sp>
      <p:graphicFrame>
        <p:nvGraphicFramePr>
          <p:cNvPr id="6" name="Content Placeholder 5"/>
          <p:cNvGraphicFramePr/>
          <p:nvPr/>
        </p:nvGraphicFramePr>
        <p:xfrm>
          <a:off x="6380638" y="2132856"/>
          <a:ext cx="2185791" cy="3695710"/>
        </p:xfrm>
        <a:graphic>
          <a:graphicData uri="http://schemas.openxmlformats.org/drawingml/2006/table">
            <a:tbl>
              <a:tblPr firstRow="1">
                <a:tableStyleId>{3B4B98B0-60AC-42C2-AFA5-B58CD77FA1E5}</a:tableStyleId>
              </a:tblPr>
              <a:tblGrid>
                <a:gridCol w="548660"/>
                <a:gridCol w="1637131"/>
              </a:tblGrid>
              <a:tr h="285750">
                <a:tc>
                  <a:txBody>
                    <a:bodyPr/>
                    <a:lstStyle/>
                    <a:p>
                      <a:pPr algn="ctr" fontAlgn="b"/>
                      <a:r>
                        <a:rPr lang="en-IN" sz="2000" dirty="0">
                          <a:effectLst/>
                        </a:rPr>
                        <a:t>OD</a:t>
                      </a:r>
                      <a:endParaRPr lang="en-IN" sz="2000" b="0" dirty="0">
                        <a:effectLst/>
                      </a:endParaRPr>
                    </a:p>
                  </a:txBody>
                  <a:tcPr marL="28575" marR="28575" marT="28575" marB="28575" anchor="b"/>
                </a:tc>
                <a:tc>
                  <a:txBody>
                    <a:bodyPr/>
                    <a:lstStyle/>
                    <a:p>
                      <a:pPr algn="ctr" fontAlgn="b"/>
                      <a:r>
                        <a:rPr lang="en-IN" sz="2000" dirty="0">
                          <a:effectLst/>
                        </a:rPr>
                        <a:t>Transmittance</a:t>
                      </a:r>
                      <a:endParaRPr lang="en-IN" sz="2000" b="0" dirty="0">
                        <a:effectLst/>
                      </a:endParaRPr>
                    </a:p>
                  </a:txBody>
                  <a:tcPr marL="28575" marR="28575" marT="28575" marB="28575" anchor="b"/>
                </a:tc>
              </a:tr>
              <a:tr h="257175">
                <a:tc>
                  <a:txBody>
                    <a:bodyPr/>
                    <a:lstStyle/>
                    <a:p>
                      <a:pPr algn="ctr" fontAlgn="ctr"/>
                      <a:r>
                        <a:rPr lang="en-IN" sz="2000">
                          <a:effectLst/>
                        </a:rPr>
                        <a:t>0.0</a:t>
                      </a:r>
                      <a:endParaRPr lang="en-IN" sz="2000" b="0">
                        <a:effectLst/>
                      </a:endParaRPr>
                    </a:p>
                  </a:txBody>
                  <a:tcPr marL="28575" marR="14288" marT="14288" marB="14288" anchor="ctr"/>
                </a:tc>
                <a:tc>
                  <a:txBody>
                    <a:bodyPr/>
                    <a:lstStyle/>
                    <a:p>
                      <a:pPr algn="l" fontAlgn="ctr"/>
                      <a:r>
                        <a:rPr lang="en-IN" sz="2000" dirty="0">
                          <a:effectLst/>
                        </a:rPr>
                        <a:t>100%</a:t>
                      </a:r>
                      <a:endParaRPr lang="en-IN" sz="2000" b="0" dirty="0">
                        <a:effectLst/>
                      </a:endParaRPr>
                    </a:p>
                  </a:txBody>
                  <a:tcPr marL="28575" marR="14288" marT="14288" marB="14288" anchor="ctr"/>
                </a:tc>
              </a:tr>
              <a:tr h="257175">
                <a:tc>
                  <a:txBody>
                    <a:bodyPr/>
                    <a:lstStyle/>
                    <a:p>
                      <a:pPr algn="ctr" fontAlgn="ctr"/>
                      <a:r>
                        <a:rPr lang="en-IN" sz="2000">
                          <a:effectLst/>
                        </a:rPr>
                        <a:t>1.0</a:t>
                      </a:r>
                      <a:endParaRPr lang="en-IN" sz="2000" b="0">
                        <a:effectLst/>
                      </a:endParaRPr>
                    </a:p>
                  </a:txBody>
                  <a:tcPr marL="28575" marR="14288" marT="14288" marB="14288" anchor="ctr"/>
                </a:tc>
                <a:tc>
                  <a:txBody>
                    <a:bodyPr/>
                    <a:lstStyle/>
                    <a:p>
                      <a:pPr algn="l" fontAlgn="ctr"/>
                      <a:r>
                        <a:rPr lang="en-IN" sz="2000" dirty="0">
                          <a:effectLst/>
                        </a:rPr>
                        <a:t>10%</a:t>
                      </a:r>
                      <a:endParaRPr lang="en-IN" sz="2000" b="0" dirty="0">
                        <a:effectLst/>
                      </a:endParaRPr>
                    </a:p>
                  </a:txBody>
                  <a:tcPr marL="28575" marR="14288" marT="14288" marB="14288" anchor="ctr"/>
                </a:tc>
              </a:tr>
              <a:tr h="257175">
                <a:tc>
                  <a:txBody>
                    <a:bodyPr/>
                    <a:lstStyle/>
                    <a:p>
                      <a:pPr algn="ctr" fontAlgn="ctr"/>
                      <a:r>
                        <a:rPr lang="en-IN" sz="2000">
                          <a:effectLst/>
                        </a:rPr>
                        <a:t>2.0</a:t>
                      </a:r>
                      <a:endParaRPr lang="en-IN" sz="2000" b="0">
                        <a:effectLst/>
                      </a:endParaRPr>
                    </a:p>
                  </a:txBody>
                  <a:tcPr marL="28575" marR="14288" marT="14288" marB="14288" anchor="ctr"/>
                </a:tc>
                <a:tc>
                  <a:txBody>
                    <a:bodyPr/>
                    <a:lstStyle/>
                    <a:p>
                      <a:pPr algn="l" fontAlgn="ctr"/>
                      <a:r>
                        <a:rPr lang="en-IN" sz="2000" dirty="0">
                          <a:effectLst/>
                        </a:rPr>
                        <a:t>1%</a:t>
                      </a:r>
                      <a:endParaRPr lang="en-IN" sz="2000" b="0" dirty="0">
                        <a:effectLst/>
                      </a:endParaRPr>
                    </a:p>
                  </a:txBody>
                  <a:tcPr marL="28575" marR="14288" marT="14288" marB="14288" anchor="ctr"/>
                </a:tc>
              </a:tr>
              <a:tr h="257175">
                <a:tc>
                  <a:txBody>
                    <a:bodyPr/>
                    <a:lstStyle/>
                    <a:p>
                      <a:pPr algn="ctr" fontAlgn="ctr"/>
                      <a:r>
                        <a:rPr lang="en-IN" sz="2000">
                          <a:effectLst/>
                        </a:rPr>
                        <a:t>3.0</a:t>
                      </a:r>
                      <a:endParaRPr lang="en-IN" sz="2000" b="0">
                        <a:effectLst/>
                      </a:endParaRPr>
                    </a:p>
                  </a:txBody>
                  <a:tcPr marL="28575" marR="14288" marT="14288" marB="14288" anchor="ctr"/>
                </a:tc>
                <a:tc>
                  <a:txBody>
                    <a:bodyPr/>
                    <a:lstStyle/>
                    <a:p>
                      <a:pPr algn="l" fontAlgn="ctr"/>
                      <a:r>
                        <a:rPr lang="en-IN" sz="2000" dirty="0">
                          <a:effectLst/>
                        </a:rPr>
                        <a:t>0.1%</a:t>
                      </a:r>
                      <a:endParaRPr lang="en-IN" sz="2000" b="0" dirty="0">
                        <a:effectLst/>
                      </a:endParaRPr>
                    </a:p>
                  </a:txBody>
                  <a:tcPr marL="28575" marR="14288" marT="14288" marB="14288" anchor="ctr"/>
                </a:tc>
              </a:tr>
              <a:tr h="257175">
                <a:tc>
                  <a:txBody>
                    <a:bodyPr/>
                    <a:lstStyle/>
                    <a:p>
                      <a:pPr algn="ctr" fontAlgn="ctr"/>
                      <a:r>
                        <a:rPr lang="en-IN" sz="2000">
                          <a:effectLst/>
                        </a:rPr>
                        <a:t>4.0</a:t>
                      </a:r>
                      <a:endParaRPr lang="en-IN" sz="2000" b="0">
                        <a:effectLst/>
                      </a:endParaRPr>
                    </a:p>
                  </a:txBody>
                  <a:tcPr marL="28575" marR="14288" marT="14288" marB="14288" anchor="ctr"/>
                </a:tc>
                <a:tc>
                  <a:txBody>
                    <a:bodyPr/>
                    <a:lstStyle/>
                    <a:p>
                      <a:pPr algn="l" fontAlgn="ctr"/>
                      <a:r>
                        <a:rPr lang="en-IN" sz="2000" dirty="0">
                          <a:effectLst/>
                        </a:rPr>
                        <a:t>0.01%</a:t>
                      </a:r>
                      <a:endParaRPr lang="en-IN" sz="2000" b="0" dirty="0">
                        <a:effectLst/>
                      </a:endParaRPr>
                    </a:p>
                  </a:txBody>
                  <a:tcPr marL="28575" marR="14288" marT="14288" marB="14288" anchor="ctr"/>
                </a:tc>
              </a:tr>
              <a:tr h="257175">
                <a:tc>
                  <a:txBody>
                    <a:bodyPr/>
                    <a:lstStyle/>
                    <a:p>
                      <a:pPr algn="ctr" fontAlgn="ctr"/>
                      <a:r>
                        <a:rPr lang="en-IN" sz="2000">
                          <a:effectLst/>
                        </a:rPr>
                        <a:t>5.0</a:t>
                      </a:r>
                      <a:endParaRPr lang="en-IN" sz="2000" b="0">
                        <a:effectLst/>
                      </a:endParaRPr>
                    </a:p>
                  </a:txBody>
                  <a:tcPr marL="28575" marR="14288" marT="14288" marB="14288" anchor="ctr"/>
                </a:tc>
                <a:tc>
                  <a:txBody>
                    <a:bodyPr/>
                    <a:lstStyle/>
                    <a:p>
                      <a:pPr algn="l" fontAlgn="ctr"/>
                      <a:r>
                        <a:rPr lang="en-IN" sz="2000" dirty="0">
                          <a:effectLst/>
                        </a:rPr>
                        <a:t>0.001%</a:t>
                      </a:r>
                      <a:endParaRPr lang="en-IN" sz="2000" b="0" dirty="0">
                        <a:effectLst/>
                      </a:endParaRPr>
                    </a:p>
                  </a:txBody>
                  <a:tcPr marL="28575" marR="14288" marT="14288" marB="14288" anchor="ctr"/>
                </a:tc>
              </a:tr>
              <a:tr h="257175">
                <a:tc>
                  <a:txBody>
                    <a:bodyPr/>
                    <a:lstStyle/>
                    <a:p>
                      <a:pPr algn="ctr" fontAlgn="ctr"/>
                      <a:r>
                        <a:rPr lang="en-IN" sz="2000">
                          <a:effectLst/>
                        </a:rPr>
                        <a:t>6.0</a:t>
                      </a:r>
                      <a:endParaRPr lang="en-IN" sz="2000" b="0">
                        <a:effectLst/>
                      </a:endParaRPr>
                    </a:p>
                  </a:txBody>
                  <a:tcPr marL="28575" marR="14288" marT="14288" marB="14288" anchor="ctr"/>
                </a:tc>
                <a:tc>
                  <a:txBody>
                    <a:bodyPr/>
                    <a:lstStyle/>
                    <a:p>
                      <a:pPr algn="l" fontAlgn="ctr"/>
                      <a:r>
                        <a:rPr lang="en-IN" sz="2000" dirty="0">
                          <a:effectLst/>
                        </a:rPr>
                        <a:t>0.0001%</a:t>
                      </a:r>
                      <a:endParaRPr lang="en-IN" sz="2000" b="0" dirty="0">
                        <a:effectLst/>
                      </a:endParaRPr>
                    </a:p>
                  </a:txBody>
                  <a:tcPr marL="28575" marR="14288" marT="14288" marB="14288" anchor="ctr"/>
                </a:tc>
              </a:tr>
              <a:tr h="257175">
                <a:tc>
                  <a:txBody>
                    <a:bodyPr/>
                    <a:lstStyle/>
                    <a:p>
                      <a:pPr algn="ctr" fontAlgn="ctr"/>
                      <a:r>
                        <a:rPr lang="en-IN" sz="2000" dirty="0">
                          <a:effectLst/>
                        </a:rPr>
                        <a:t>7.0</a:t>
                      </a:r>
                      <a:endParaRPr lang="en-IN" sz="2000" b="0" dirty="0">
                        <a:effectLst/>
                      </a:endParaRPr>
                    </a:p>
                  </a:txBody>
                  <a:tcPr marL="28575" marR="14288" marT="14288" marB="14288" anchor="ctr"/>
                </a:tc>
                <a:tc>
                  <a:txBody>
                    <a:bodyPr/>
                    <a:lstStyle/>
                    <a:p>
                      <a:pPr algn="l" fontAlgn="ctr"/>
                      <a:r>
                        <a:rPr lang="en-IN" sz="2000" dirty="0">
                          <a:effectLst/>
                        </a:rPr>
                        <a:t>0.00001%</a:t>
                      </a:r>
                      <a:endParaRPr lang="en-IN" sz="2000" b="0" dirty="0">
                        <a:effectLst/>
                      </a:endParaRPr>
                    </a:p>
                  </a:txBody>
                  <a:tcPr marL="28575" marR="14288" marT="14288" marB="14288" anchor="ctr"/>
                </a:tc>
              </a:tr>
              <a:tr h="257175">
                <a:tc>
                  <a:txBody>
                    <a:bodyPr/>
                    <a:lstStyle/>
                    <a:p>
                      <a:pPr algn="ctr" fontAlgn="ctr"/>
                      <a:r>
                        <a:rPr lang="en-IN" sz="2000" dirty="0">
                          <a:effectLst/>
                        </a:rPr>
                        <a:t>8.0</a:t>
                      </a:r>
                      <a:endParaRPr lang="en-IN" sz="2000" b="0" dirty="0">
                        <a:effectLst/>
                      </a:endParaRPr>
                    </a:p>
                  </a:txBody>
                  <a:tcPr marL="28575" marR="14288" marT="14288" marB="14288" anchor="ctr"/>
                </a:tc>
                <a:tc>
                  <a:txBody>
                    <a:bodyPr/>
                    <a:lstStyle/>
                    <a:p>
                      <a:pPr algn="l" fontAlgn="ctr"/>
                      <a:r>
                        <a:rPr lang="en-IN" sz="2000" dirty="0">
                          <a:effectLst/>
                        </a:rPr>
                        <a:t>0.000001%</a:t>
                      </a:r>
                      <a:endParaRPr lang="en-IN" sz="2000" b="0" dirty="0">
                        <a:effectLst/>
                      </a:endParaRPr>
                    </a:p>
                  </a:txBody>
                  <a:tcPr marL="28575" marR="14288" marT="14288" marB="14288" anchor="ctr"/>
                </a:tc>
              </a:tr>
              <a:tr h="257175">
                <a:tc>
                  <a:txBody>
                    <a:bodyPr/>
                    <a:lstStyle/>
                    <a:p>
                      <a:pPr algn="ctr" fontAlgn="ctr"/>
                      <a:r>
                        <a:rPr lang="en-IN" sz="2000">
                          <a:effectLst/>
                        </a:rPr>
                        <a:t>9.0</a:t>
                      </a:r>
                      <a:endParaRPr lang="en-IN" sz="2000" b="0">
                        <a:effectLst/>
                      </a:endParaRPr>
                    </a:p>
                  </a:txBody>
                  <a:tcPr marL="28575" marR="14288" marT="14288" marB="14288" anchor="ctr"/>
                </a:tc>
                <a:tc>
                  <a:txBody>
                    <a:bodyPr/>
                    <a:lstStyle/>
                    <a:p>
                      <a:pPr algn="l" fontAlgn="ctr"/>
                      <a:r>
                        <a:rPr lang="en-IN" sz="2000" dirty="0">
                          <a:effectLst/>
                        </a:rPr>
                        <a:t>0.0000001%</a:t>
                      </a:r>
                      <a:endParaRPr lang="en-IN" sz="2000" b="0" dirty="0">
                        <a:effectLst/>
                      </a:endParaRPr>
                    </a:p>
                  </a:txBody>
                  <a:tcPr marL="28575" marR="14288" marT="14288" marB="14288" anchor="ctr"/>
                </a:tc>
              </a:tr>
            </a:tbl>
          </a:graphicData>
        </a:graphic>
      </p:graphicFrame>
      <p:pic>
        <p:nvPicPr>
          <p:cNvPr id="8" name="Picture 5" descr="OD Convers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795" y="3333970"/>
            <a:ext cx="2089815" cy="8555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3020204" y="3980711"/>
            <a:ext cx="2503891" cy="5770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600" dirty="0">
                <a:solidFill>
                  <a:srgbClr val="000000"/>
                </a:solidFill>
                <a:latin typeface="Tahoma" panose="020B0604030504040204" pitchFamily="34" charset="0"/>
                <a:cs typeface="Tahoma" panose="020B0604030504040204" pitchFamily="34" charset="0"/>
              </a:rPr>
              <a:t> </a:t>
            </a:r>
            <a:r>
              <a:rPr lang="en-US" altLang="en-US" sz="1650" dirty="0">
                <a:solidFill>
                  <a:srgbClr val="000000"/>
                </a:solidFill>
                <a:latin typeface="+mn-lt"/>
                <a:cs typeface="Tahoma" panose="020B0604030504040204" pitchFamily="34" charset="0"/>
              </a:rPr>
              <a:t>OD = Optical Density</a:t>
            </a:r>
            <a:br>
              <a:rPr lang="en-US" altLang="en-US" sz="1650" dirty="0">
                <a:solidFill>
                  <a:srgbClr val="000000"/>
                </a:solidFill>
                <a:latin typeface="+mn-lt"/>
                <a:cs typeface="Tahoma" panose="020B0604030504040204" pitchFamily="34" charset="0"/>
              </a:rPr>
            </a:br>
            <a:r>
              <a:rPr lang="en-US" altLang="en-US" sz="1650" dirty="0">
                <a:solidFill>
                  <a:srgbClr val="000000"/>
                </a:solidFill>
                <a:latin typeface="+mn-lt"/>
                <a:cs typeface="Tahoma" panose="020B0604030504040204" pitchFamily="34" charset="0"/>
              </a:rPr>
              <a:t>T = Transmittance (decimal)</a:t>
            </a:r>
          </a:p>
        </p:txBody>
      </p:sp>
      <p:sp>
        <p:nvSpPr>
          <p:cNvPr id="4" name="TextBox 3"/>
          <p:cNvSpPr txBox="1"/>
          <p:nvPr/>
        </p:nvSpPr>
        <p:spPr>
          <a:xfrm>
            <a:off x="2568601" y="3556751"/>
            <a:ext cx="365806" cy="338554"/>
          </a:xfrm>
          <a:prstGeom prst="rect">
            <a:avLst/>
          </a:prstGeom>
          <a:noFill/>
        </p:spPr>
        <p:txBody>
          <a:bodyPr wrap="none" rtlCol="0">
            <a:spAutoFit/>
          </a:bodyPr>
          <a:lstStyle/>
          <a:p>
            <a:r>
              <a:rPr lang="en-IN" sz="1600" dirty="0"/>
              <a:t>or</a:t>
            </a:r>
          </a:p>
        </p:txBody>
      </p:sp>
      <p:sp>
        <p:nvSpPr>
          <p:cNvPr id="13" name="Content Placeholder 2"/>
          <p:cNvSpPr txBox="1"/>
          <p:nvPr/>
        </p:nvSpPr>
        <p:spPr>
          <a:xfrm>
            <a:off x="210530" y="3016133"/>
            <a:ext cx="5988515" cy="180386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2100" dirty="0"/>
              <a:t>Uses OD to represent the opacity of the glasses</a:t>
            </a:r>
          </a:p>
        </p:txBody>
      </p:sp>
      <p:grpSp>
        <p:nvGrpSpPr>
          <p:cNvPr id="17" name="Group 16"/>
          <p:cNvGrpSpPr/>
          <p:nvPr/>
        </p:nvGrpSpPr>
        <p:grpSpPr>
          <a:xfrm>
            <a:off x="771790" y="4834498"/>
            <a:ext cx="4661115" cy="1659399"/>
            <a:chOff x="340963" y="4459488"/>
            <a:chExt cx="6214820" cy="2212532"/>
          </a:xfrm>
        </p:grpSpPr>
        <p:pic>
          <p:nvPicPr>
            <p:cNvPr id="18" name="Picture 2" descr="Image result for eye wear for laser safe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63" y="4459488"/>
              <a:ext cx="6214820" cy="2212532"/>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p:cNvSpPr/>
            <p:nvPr/>
          </p:nvSpPr>
          <p:spPr>
            <a:xfrm>
              <a:off x="3597639" y="5165048"/>
              <a:ext cx="1169233" cy="1349115"/>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grpSp>
      <p:sp>
        <p:nvSpPr>
          <p:cNvPr id="20" name="TextBox 19"/>
          <p:cNvSpPr txBox="1"/>
          <p:nvPr/>
        </p:nvSpPr>
        <p:spPr>
          <a:xfrm>
            <a:off x="885886" y="4526689"/>
            <a:ext cx="3683829" cy="400110"/>
          </a:xfrm>
          <a:prstGeom prst="rect">
            <a:avLst/>
          </a:prstGeom>
          <a:noFill/>
        </p:spPr>
        <p:txBody>
          <a:bodyPr wrap="none" rtlCol="0">
            <a:spAutoFit/>
          </a:bodyPr>
          <a:lstStyle/>
          <a:p>
            <a:r>
              <a:rPr lang="en-IN" sz="2000" dirty="0">
                <a:solidFill>
                  <a:srgbClr val="FF0000"/>
                </a:solidFill>
                <a:latin typeface="+mj-lt"/>
              </a:rPr>
              <a:t>Valid for a given wavelength range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08720"/>
            <a:ext cx="3120772" cy="5339680"/>
          </a:xfrm>
        </p:spPr>
        <p:txBody>
          <a:bodyPr/>
          <a:lstStyle/>
          <a:p>
            <a:r>
              <a:rPr lang="en-IN" dirty="0"/>
              <a:t>More comprehensive than ANSI standard. </a:t>
            </a:r>
          </a:p>
          <a:p>
            <a:r>
              <a:rPr lang="en-US" dirty="0"/>
              <a:t>Provides an LB-Rating which has 3 components: </a:t>
            </a:r>
          </a:p>
          <a:p>
            <a:pPr lvl="1"/>
            <a:r>
              <a:rPr lang="en-US" dirty="0"/>
              <a:t>Wavelength range, </a:t>
            </a:r>
          </a:p>
          <a:p>
            <a:pPr lvl="1"/>
            <a:r>
              <a:rPr lang="en-US" dirty="0"/>
              <a:t>Laser mode designation, and</a:t>
            </a:r>
          </a:p>
          <a:p>
            <a:pPr lvl="1"/>
            <a:r>
              <a:rPr lang="en-US" dirty="0"/>
              <a:t>Scale number (</a:t>
            </a:r>
            <a:r>
              <a:rPr lang="en-US" dirty="0" err="1"/>
              <a:t>LBn</a:t>
            </a:r>
            <a:r>
              <a:rPr lang="en-US" dirty="0"/>
              <a:t>)</a:t>
            </a:r>
          </a:p>
          <a:p>
            <a:r>
              <a:rPr lang="en-US" dirty="0"/>
              <a:t>The scale number (</a:t>
            </a:r>
            <a:r>
              <a:rPr lang="en-US" dirty="0" err="1"/>
              <a:t>LBn</a:t>
            </a:r>
            <a:r>
              <a:rPr lang="en-US" dirty="0"/>
              <a:t>) is used with wavelength range and laser mode to determine minimum required level of protection</a:t>
            </a:r>
          </a:p>
          <a:p>
            <a:pPr lvl="1"/>
            <a:r>
              <a:rPr lang="en-US" dirty="0"/>
              <a:t>See table</a:t>
            </a:r>
            <a:endParaRPr lang="en-IN" dirty="0"/>
          </a:p>
        </p:txBody>
      </p:sp>
      <p:sp>
        <p:nvSpPr>
          <p:cNvPr id="5" name="Title 1"/>
          <p:cNvSpPr>
            <a:spLocks noGrp="1"/>
          </p:cNvSpPr>
          <p:nvPr>
            <p:ph type="title"/>
          </p:nvPr>
        </p:nvSpPr>
        <p:spPr/>
        <p:txBody>
          <a:bodyPr>
            <a:normAutofit fontScale="90000"/>
          </a:bodyPr>
          <a:lstStyle/>
          <a:p>
            <a:r>
              <a:rPr lang="en-US" altLang="en-US" dirty="0"/>
              <a:t>Selecting laser safety glasses – EN207 Standard</a:t>
            </a:r>
            <a:endParaRPr lang="en-IN" dirty="0"/>
          </a:p>
        </p:txBody>
      </p:sp>
      <p:graphicFrame>
        <p:nvGraphicFramePr>
          <p:cNvPr id="2" name="Table 1"/>
          <p:cNvGraphicFramePr>
            <a:graphicFrameLocks noGrp="1"/>
          </p:cNvGraphicFramePr>
          <p:nvPr/>
        </p:nvGraphicFramePr>
        <p:xfrm>
          <a:off x="4250636" y="1184532"/>
          <a:ext cx="4027489" cy="1634494"/>
        </p:xfrm>
        <a:graphic>
          <a:graphicData uri="http://schemas.openxmlformats.org/drawingml/2006/table">
            <a:tbl>
              <a:tblPr/>
              <a:tblGrid>
                <a:gridCol w="1993901"/>
                <a:gridCol w="863600"/>
                <a:gridCol w="1169988"/>
              </a:tblGrid>
              <a:tr h="377190">
                <a:tc>
                  <a:txBody>
                    <a:bodyPr/>
                    <a:lstStyle/>
                    <a:p>
                      <a:pPr algn="l" fontAlgn="b"/>
                      <a:r>
                        <a:rPr lang="en-IN" sz="1600" dirty="0">
                          <a:effectLst/>
                        </a:rPr>
                        <a:t>Laser Mode</a:t>
                      </a:r>
                    </a:p>
                  </a:txBody>
                  <a:tcPr marL="28575" marR="28575" marT="28575" marB="28575" anchor="b">
                    <a:lnL>
                      <a:noFill/>
                    </a:lnL>
                    <a:lnR>
                      <a:noFill/>
                    </a:lnR>
                    <a:lnT>
                      <a:noFill/>
                    </a:lnT>
                    <a:lnB>
                      <a:noFill/>
                    </a:lnB>
                    <a:solidFill>
                      <a:srgbClr val="C0C0C0"/>
                    </a:solidFill>
                  </a:tcPr>
                </a:tc>
                <a:tc>
                  <a:txBody>
                    <a:bodyPr/>
                    <a:lstStyle/>
                    <a:p>
                      <a:pPr algn="ctr" fontAlgn="b"/>
                      <a:r>
                        <a:rPr lang="en-IN" sz="1600" dirty="0">
                          <a:effectLst/>
                        </a:rPr>
                        <a:t>Engraved</a:t>
                      </a:r>
                    </a:p>
                    <a:p>
                      <a:pPr algn="ctr" fontAlgn="b"/>
                      <a:r>
                        <a:rPr lang="en-IN" sz="1600" dirty="0">
                          <a:effectLst/>
                        </a:rPr>
                        <a:t>Symbol</a:t>
                      </a:r>
                    </a:p>
                  </a:txBody>
                  <a:tcPr marL="28575" marR="28575" marT="28575" marB="28575" anchor="b">
                    <a:lnL>
                      <a:noFill/>
                    </a:lnL>
                    <a:lnR>
                      <a:noFill/>
                    </a:lnR>
                    <a:lnT>
                      <a:noFill/>
                    </a:lnT>
                    <a:lnB>
                      <a:noFill/>
                    </a:lnB>
                    <a:solidFill>
                      <a:srgbClr val="C0C0C0"/>
                    </a:solidFill>
                  </a:tcPr>
                </a:tc>
                <a:tc>
                  <a:txBody>
                    <a:bodyPr/>
                    <a:lstStyle/>
                    <a:p>
                      <a:pPr algn="ctr" fontAlgn="b"/>
                      <a:r>
                        <a:rPr lang="en-IN" sz="1600" dirty="0">
                          <a:effectLst/>
                        </a:rPr>
                        <a:t>Pulse </a:t>
                      </a:r>
                    </a:p>
                    <a:p>
                      <a:pPr algn="ctr" fontAlgn="b"/>
                      <a:r>
                        <a:rPr lang="en-IN" sz="1600" dirty="0">
                          <a:effectLst/>
                        </a:rPr>
                        <a:t>Duration</a:t>
                      </a:r>
                    </a:p>
                  </a:txBody>
                  <a:tcPr marL="28575" marR="28575" marT="28575" marB="28575" anchor="b">
                    <a:lnL>
                      <a:noFill/>
                    </a:lnL>
                    <a:lnR>
                      <a:noFill/>
                    </a:lnR>
                    <a:lnT>
                      <a:noFill/>
                    </a:lnT>
                    <a:lnB>
                      <a:noFill/>
                    </a:lnB>
                    <a:solidFill>
                      <a:srgbClr val="C0C0C0"/>
                    </a:solidFill>
                  </a:tcPr>
                </a:tc>
              </a:tr>
              <a:tr h="188595">
                <a:tc>
                  <a:txBody>
                    <a:bodyPr/>
                    <a:lstStyle/>
                    <a:p>
                      <a:pPr algn="l" fontAlgn="ctr"/>
                      <a:r>
                        <a:rPr lang="en-IN" sz="1600">
                          <a:effectLst/>
                        </a:rPr>
                        <a:t>Continuous Wave (CW)</a:t>
                      </a:r>
                    </a:p>
                  </a:txBody>
                  <a:tcPr marL="28575" marR="14288" marT="14288" marB="14288" anchor="ctr">
                    <a:lnL>
                      <a:noFill/>
                    </a:lnL>
                    <a:lnR>
                      <a:noFill/>
                    </a:lnR>
                    <a:lnT>
                      <a:noFill/>
                    </a:lnT>
                    <a:lnB>
                      <a:noFill/>
                    </a:lnB>
                    <a:solidFill>
                      <a:srgbClr val="F0F0F0"/>
                    </a:solidFill>
                  </a:tcPr>
                </a:tc>
                <a:tc>
                  <a:txBody>
                    <a:bodyPr/>
                    <a:lstStyle/>
                    <a:p>
                      <a:pPr algn="ctr" fontAlgn="ctr"/>
                      <a:r>
                        <a:rPr lang="en-IN" sz="1600" dirty="0">
                          <a:effectLst/>
                        </a:rPr>
                        <a:t>D</a:t>
                      </a:r>
                    </a:p>
                  </a:txBody>
                  <a:tcPr marL="28575" marR="14288" marT="14288" marB="14288" anchor="ctr">
                    <a:lnL>
                      <a:noFill/>
                    </a:lnL>
                    <a:lnR>
                      <a:noFill/>
                    </a:lnR>
                    <a:lnT>
                      <a:noFill/>
                    </a:lnT>
                    <a:lnB>
                      <a:noFill/>
                    </a:lnB>
                    <a:solidFill>
                      <a:srgbClr val="F0F0F0"/>
                    </a:solidFill>
                  </a:tcPr>
                </a:tc>
                <a:tc>
                  <a:txBody>
                    <a:bodyPr/>
                    <a:lstStyle/>
                    <a:p>
                      <a:pPr algn="ctr" fontAlgn="ctr"/>
                      <a:r>
                        <a:rPr lang="en-IN" sz="1600" dirty="0">
                          <a:effectLst/>
                        </a:rPr>
                        <a:t>&gt;0.25 s</a:t>
                      </a:r>
                    </a:p>
                  </a:txBody>
                  <a:tcPr marL="28575" marR="14288" marT="14288" marB="14288" anchor="ctr">
                    <a:lnL>
                      <a:noFill/>
                    </a:lnL>
                    <a:lnR>
                      <a:noFill/>
                    </a:lnR>
                    <a:lnT>
                      <a:noFill/>
                    </a:lnT>
                    <a:lnB>
                      <a:noFill/>
                    </a:lnB>
                    <a:solidFill>
                      <a:srgbClr val="F0F0F0"/>
                    </a:solidFill>
                  </a:tcPr>
                </a:tc>
              </a:tr>
              <a:tr h="188595">
                <a:tc>
                  <a:txBody>
                    <a:bodyPr/>
                    <a:lstStyle/>
                    <a:p>
                      <a:pPr algn="l" fontAlgn="ctr"/>
                      <a:r>
                        <a:rPr lang="en-IN" sz="1600">
                          <a:effectLst/>
                        </a:rPr>
                        <a:t>Pulsed Mode</a:t>
                      </a:r>
                    </a:p>
                  </a:txBody>
                  <a:tcPr marL="28575" marR="14288" marT="14288" marB="14288" anchor="ctr">
                    <a:lnL>
                      <a:noFill/>
                    </a:lnL>
                    <a:lnR>
                      <a:noFill/>
                    </a:lnR>
                    <a:lnT>
                      <a:noFill/>
                    </a:lnT>
                    <a:lnB>
                      <a:noFill/>
                    </a:lnB>
                    <a:solidFill>
                      <a:srgbClr val="F0F0F0"/>
                    </a:solidFill>
                  </a:tcPr>
                </a:tc>
                <a:tc>
                  <a:txBody>
                    <a:bodyPr/>
                    <a:lstStyle/>
                    <a:p>
                      <a:pPr algn="ctr" fontAlgn="ctr"/>
                      <a:r>
                        <a:rPr lang="en-IN" sz="1600">
                          <a:effectLst/>
                        </a:rPr>
                        <a:t>I</a:t>
                      </a:r>
                    </a:p>
                  </a:txBody>
                  <a:tcPr marL="28575" marR="14288" marT="14288" marB="14288" anchor="ctr">
                    <a:lnL>
                      <a:noFill/>
                    </a:lnL>
                    <a:lnR>
                      <a:noFill/>
                    </a:lnR>
                    <a:lnT>
                      <a:noFill/>
                    </a:lnT>
                    <a:lnB>
                      <a:noFill/>
                    </a:lnB>
                    <a:solidFill>
                      <a:srgbClr val="F0F0F0"/>
                    </a:solidFill>
                  </a:tcPr>
                </a:tc>
                <a:tc>
                  <a:txBody>
                    <a:bodyPr/>
                    <a:lstStyle/>
                    <a:p>
                      <a:pPr algn="ctr" fontAlgn="ctr"/>
                      <a:r>
                        <a:rPr lang="en-IN" sz="1600">
                          <a:effectLst/>
                        </a:rPr>
                        <a:t>&gt;1 µs - 0.25 s</a:t>
                      </a:r>
                    </a:p>
                  </a:txBody>
                  <a:tcPr marL="28575" marR="14288" marT="14288" marB="14288" anchor="ctr">
                    <a:lnL>
                      <a:noFill/>
                    </a:lnL>
                    <a:lnR>
                      <a:noFill/>
                    </a:lnR>
                    <a:lnT>
                      <a:noFill/>
                    </a:lnT>
                    <a:lnB>
                      <a:noFill/>
                    </a:lnB>
                    <a:solidFill>
                      <a:srgbClr val="F0F0F0"/>
                    </a:solidFill>
                  </a:tcPr>
                </a:tc>
              </a:tr>
              <a:tr h="188595">
                <a:tc>
                  <a:txBody>
                    <a:bodyPr/>
                    <a:lstStyle/>
                    <a:p>
                      <a:pPr algn="l" fontAlgn="ctr"/>
                      <a:r>
                        <a:rPr lang="en-IN" sz="1600" dirty="0">
                          <a:effectLst/>
                        </a:rPr>
                        <a:t>Giant Pulsed Mode</a:t>
                      </a:r>
                    </a:p>
                  </a:txBody>
                  <a:tcPr marL="28575" marR="14288" marT="14288" marB="14288" anchor="ctr">
                    <a:lnL>
                      <a:noFill/>
                    </a:lnL>
                    <a:lnR>
                      <a:noFill/>
                    </a:lnR>
                    <a:lnT>
                      <a:noFill/>
                    </a:lnT>
                    <a:lnB>
                      <a:noFill/>
                    </a:lnB>
                    <a:solidFill>
                      <a:srgbClr val="F0F0F0"/>
                    </a:solidFill>
                  </a:tcPr>
                </a:tc>
                <a:tc>
                  <a:txBody>
                    <a:bodyPr/>
                    <a:lstStyle/>
                    <a:p>
                      <a:pPr algn="ctr" fontAlgn="ctr"/>
                      <a:r>
                        <a:rPr lang="en-IN" sz="1600">
                          <a:effectLst/>
                        </a:rPr>
                        <a:t>R</a:t>
                      </a:r>
                    </a:p>
                  </a:txBody>
                  <a:tcPr marL="28575" marR="14288" marT="14288" marB="14288" anchor="ctr">
                    <a:lnL>
                      <a:noFill/>
                    </a:lnL>
                    <a:lnR>
                      <a:noFill/>
                    </a:lnR>
                    <a:lnT>
                      <a:noFill/>
                    </a:lnT>
                    <a:lnB>
                      <a:noFill/>
                    </a:lnB>
                    <a:solidFill>
                      <a:srgbClr val="F0F0F0"/>
                    </a:solidFill>
                  </a:tcPr>
                </a:tc>
                <a:tc>
                  <a:txBody>
                    <a:bodyPr/>
                    <a:lstStyle/>
                    <a:p>
                      <a:pPr algn="ctr" fontAlgn="ctr"/>
                      <a:r>
                        <a:rPr lang="en-IN" sz="1600">
                          <a:effectLst/>
                        </a:rPr>
                        <a:t>1 ns - 1 µs</a:t>
                      </a:r>
                    </a:p>
                  </a:txBody>
                  <a:tcPr marL="28575" marR="14288" marT="14288" marB="14288" anchor="ctr">
                    <a:lnL>
                      <a:noFill/>
                    </a:lnL>
                    <a:lnR>
                      <a:noFill/>
                    </a:lnR>
                    <a:lnT>
                      <a:noFill/>
                    </a:lnT>
                    <a:lnB>
                      <a:noFill/>
                    </a:lnB>
                    <a:solidFill>
                      <a:srgbClr val="F0F0F0"/>
                    </a:solidFill>
                  </a:tcPr>
                </a:tc>
              </a:tr>
              <a:tr h="188595">
                <a:tc>
                  <a:txBody>
                    <a:bodyPr/>
                    <a:lstStyle/>
                    <a:p>
                      <a:pPr algn="l" fontAlgn="ctr"/>
                      <a:r>
                        <a:rPr lang="en-IN" sz="1600">
                          <a:effectLst/>
                        </a:rPr>
                        <a:t>Mode Locked</a:t>
                      </a:r>
                    </a:p>
                  </a:txBody>
                  <a:tcPr marL="28575" marR="14288" marT="14288" marB="14288" anchor="ctr">
                    <a:lnL>
                      <a:noFill/>
                    </a:lnL>
                    <a:lnR>
                      <a:noFill/>
                    </a:lnR>
                    <a:lnT>
                      <a:noFill/>
                    </a:lnT>
                    <a:lnB>
                      <a:noFill/>
                    </a:lnB>
                    <a:solidFill>
                      <a:srgbClr val="F0F0F0"/>
                    </a:solidFill>
                  </a:tcPr>
                </a:tc>
                <a:tc>
                  <a:txBody>
                    <a:bodyPr/>
                    <a:lstStyle/>
                    <a:p>
                      <a:pPr algn="ctr" fontAlgn="ctr"/>
                      <a:r>
                        <a:rPr lang="en-IN" sz="1600">
                          <a:effectLst/>
                        </a:rPr>
                        <a:t>M</a:t>
                      </a:r>
                    </a:p>
                  </a:txBody>
                  <a:tcPr marL="28575" marR="14288" marT="14288" marB="14288" anchor="ctr">
                    <a:lnL>
                      <a:noFill/>
                    </a:lnL>
                    <a:lnR>
                      <a:noFill/>
                    </a:lnR>
                    <a:lnT>
                      <a:noFill/>
                    </a:lnT>
                    <a:lnB>
                      <a:noFill/>
                    </a:lnB>
                    <a:solidFill>
                      <a:srgbClr val="F0F0F0"/>
                    </a:solidFill>
                  </a:tcPr>
                </a:tc>
                <a:tc>
                  <a:txBody>
                    <a:bodyPr/>
                    <a:lstStyle/>
                    <a:p>
                      <a:pPr algn="ctr" fontAlgn="ctr"/>
                      <a:r>
                        <a:rPr lang="en-IN" sz="1600" dirty="0">
                          <a:effectLst/>
                        </a:rPr>
                        <a:t>&lt; 1ns</a:t>
                      </a:r>
                    </a:p>
                  </a:txBody>
                  <a:tcPr marL="28575" marR="14288" marT="14288" marB="14288" anchor="ctr">
                    <a:lnL>
                      <a:noFill/>
                    </a:lnL>
                    <a:lnR>
                      <a:noFill/>
                    </a:lnR>
                    <a:lnT>
                      <a:noFill/>
                    </a:lnT>
                    <a:lnB>
                      <a:noFill/>
                    </a:lnB>
                    <a:solidFill>
                      <a:srgbClr val="F0F0F0"/>
                    </a:solidFill>
                  </a:tcPr>
                </a:tc>
              </a:tr>
            </a:tbl>
          </a:graphicData>
        </a:graphic>
      </p:graphicFrame>
      <p:graphicFrame>
        <p:nvGraphicFramePr>
          <p:cNvPr id="13" name="Table 12"/>
          <p:cNvGraphicFramePr>
            <a:graphicFrameLocks noGrp="1"/>
          </p:cNvGraphicFramePr>
          <p:nvPr/>
        </p:nvGraphicFramePr>
        <p:xfrm>
          <a:off x="3537164" y="3212976"/>
          <a:ext cx="5454434" cy="2791934"/>
        </p:xfrm>
        <a:graphic>
          <a:graphicData uri="http://schemas.openxmlformats.org/drawingml/2006/table">
            <a:tbl>
              <a:tblPr/>
              <a:tblGrid>
                <a:gridCol w="939605"/>
                <a:gridCol w="931110"/>
                <a:gridCol w="2347682"/>
                <a:gridCol w="1236037"/>
              </a:tblGrid>
              <a:tr h="522170">
                <a:tc>
                  <a:txBody>
                    <a:bodyPr/>
                    <a:lstStyle/>
                    <a:p>
                      <a:pPr algn="l" fontAlgn="b"/>
                      <a:r>
                        <a:rPr lang="en-IN" sz="1400" dirty="0">
                          <a:effectLst/>
                        </a:rPr>
                        <a:t>Wavelength</a:t>
                      </a:r>
                    </a:p>
                  </a:txBody>
                  <a:tcPr marL="21055" marR="21055" marT="21055" marB="21055">
                    <a:lnL>
                      <a:noFill/>
                    </a:lnL>
                    <a:lnR>
                      <a:noFill/>
                    </a:lnR>
                    <a:lnT>
                      <a:noFill/>
                    </a:lnT>
                    <a:lnB>
                      <a:noFill/>
                    </a:lnB>
                    <a:solidFill>
                      <a:srgbClr val="C0C0C0"/>
                    </a:solidFill>
                  </a:tcPr>
                </a:tc>
                <a:tc>
                  <a:txBody>
                    <a:bodyPr/>
                    <a:lstStyle/>
                    <a:p>
                      <a:pPr algn="l" fontAlgn="b"/>
                      <a:r>
                        <a:rPr lang="en-IN" sz="1400" dirty="0">
                          <a:effectLst/>
                        </a:rPr>
                        <a:t>Laser Mode</a:t>
                      </a:r>
                    </a:p>
                  </a:txBody>
                  <a:tcPr marL="21055" marR="21055" marT="21055" marB="21055">
                    <a:lnL>
                      <a:noFill/>
                    </a:lnL>
                    <a:lnR>
                      <a:noFill/>
                    </a:lnR>
                    <a:lnT>
                      <a:noFill/>
                    </a:lnT>
                    <a:lnB>
                      <a:noFill/>
                    </a:lnB>
                    <a:solidFill>
                      <a:srgbClr val="C0C0C0"/>
                    </a:solidFill>
                  </a:tcPr>
                </a:tc>
                <a:tc>
                  <a:txBody>
                    <a:bodyPr/>
                    <a:lstStyle/>
                    <a:p>
                      <a:pPr algn="l" fontAlgn="b"/>
                      <a:r>
                        <a:rPr lang="en-US" sz="1400" dirty="0">
                          <a:effectLst/>
                        </a:rPr>
                        <a:t>Maximum Power Density (P)</a:t>
                      </a:r>
                      <a:br>
                        <a:rPr lang="en-US" sz="1400" dirty="0">
                          <a:effectLst/>
                        </a:rPr>
                      </a:br>
                      <a:r>
                        <a:rPr lang="en-US" sz="1400" dirty="0">
                          <a:effectLst/>
                        </a:rPr>
                        <a:t>or</a:t>
                      </a:r>
                      <a:br>
                        <a:rPr lang="en-US" sz="1400" dirty="0">
                          <a:effectLst/>
                        </a:rPr>
                      </a:br>
                      <a:r>
                        <a:rPr lang="en-US" sz="1400" dirty="0">
                          <a:effectLst/>
                        </a:rPr>
                        <a:t>Maximum Energy Density (E)</a:t>
                      </a:r>
                    </a:p>
                  </a:txBody>
                  <a:tcPr marL="21055" marR="21055" marT="21055" marB="21055">
                    <a:lnL>
                      <a:noFill/>
                    </a:lnL>
                    <a:lnR>
                      <a:noFill/>
                    </a:lnR>
                    <a:lnT>
                      <a:noFill/>
                    </a:lnT>
                    <a:lnB>
                      <a:noFill/>
                    </a:lnB>
                    <a:solidFill>
                      <a:srgbClr val="C0C0C0"/>
                    </a:solidFill>
                  </a:tcPr>
                </a:tc>
                <a:tc>
                  <a:txBody>
                    <a:bodyPr/>
                    <a:lstStyle/>
                    <a:p>
                      <a:pPr algn="l" fontAlgn="b"/>
                      <a:r>
                        <a:rPr lang="en-IN" sz="1400" dirty="0">
                          <a:effectLst/>
                        </a:rPr>
                        <a:t>Minimum Scale </a:t>
                      </a:r>
                    </a:p>
                    <a:p>
                      <a:pPr algn="l" fontAlgn="b"/>
                      <a:r>
                        <a:rPr lang="en-IN" sz="1400" dirty="0">
                          <a:effectLst/>
                        </a:rPr>
                        <a:t>Number (</a:t>
                      </a:r>
                      <a:r>
                        <a:rPr lang="en-IN" sz="1400" dirty="0" err="1">
                          <a:effectLst/>
                        </a:rPr>
                        <a:t>LBn</a:t>
                      </a:r>
                      <a:r>
                        <a:rPr lang="en-IN" sz="1400" dirty="0">
                          <a:effectLst/>
                        </a:rPr>
                        <a:t>)</a:t>
                      </a:r>
                    </a:p>
                  </a:txBody>
                  <a:tcPr marL="21055" marR="21055" marT="21055" marB="21055">
                    <a:lnL>
                      <a:noFill/>
                    </a:lnL>
                    <a:lnR>
                      <a:noFill/>
                    </a:lnR>
                    <a:lnT>
                      <a:noFill/>
                    </a:lnT>
                    <a:lnB>
                      <a:noFill/>
                    </a:lnB>
                    <a:solidFill>
                      <a:srgbClr val="C0C0C0"/>
                    </a:solidFill>
                  </a:tcPr>
                </a:tc>
              </a:tr>
              <a:tr h="181076">
                <a:tc rowSpan="3">
                  <a:txBody>
                    <a:bodyPr/>
                    <a:lstStyle/>
                    <a:p>
                      <a:pPr algn="l" fontAlgn="ctr"/>
                      <a:r>
                        <a:rPr lang="en-IN" sz="1400">
                          <a:effectLst/>
                        </a:rPr>
                        <a:t>180 - 315 nm</a:t>
                      </a:r>
                    </a:p>
                  </a:txBody>
                  <a:tcPr marL="21055" marR="10528" marT="10528" marB="10528">
                    <a:lnL>
                      <a:noFill/>
                    </a:lnL>
                    <a:lnR>
                      <a:noFill/>
                    </a:lnR>
                    <a:lnT>
                      <a:noFill/>
                    </a:lnT>
                    <a:lnB>
                      <a:noFill/>
                    </a:lnB>
                    <a:solidFill>
                      <a:srgbClr val="F0F0F0"/>
                    </a:solidFill>
                  </a:tcPr>
                </a:tc>
                <a:tc>
                  <a:txBody>
                    <a:bodyPr/>
                    <a:lstStyle/>
                    <a:p>
                      <a:pPr algn="l" fontAlgn="ctr"/>
                      <a:r>
                        <a:rPr lang="en-IN" sz="1400">
                          <a:effectLst/>
                        </a:rPr>
                        <a:t>D</a:t>
                      </a:r>
                    </a:p>
                  </a:txBody>
                  <a:tcPr marL="21055" marR="10528" marT="10528" marB="10528">
                    <a:lnL>
                      <a:noFill/>
                    </a:lnL>
                    <a:lnR>
                      <a:noFill/>
                    </a:lnR>
                    <a:lnT>
                      <a:noFill/>
                    </a:lnT>
                    <a:lnB>
                      <a:noFill/>
                    </a:lnB>
                    <a:solidFill>
                      <a:srgbClr val="F0F0F0"/>
                    </a:solidFill>
                  </a:tcPr>
                </a:tc>
                <a:tc>
                  <a:txBody>
                    <a:bodyPr/>
                    <a:lstStyle/>
                    <a:p>
                      <a:pPr algn="l" fontAlgn="ctr"/>
                      <a:r>
                        <a:rPr lang="pl-PL" sz="1400">
                          <a:effectLst/>
                        </a:rPr>
                        <a:t>1x10</a:t>
                      </a:r>
                      <a:r>
                        <a:rPr lang="pl-PL" sz="1400" baseline="30000">
                          <a:effectLst/>
                        </a:rPr>
                        <a:t>n-3</a:t>
                      </a:r>
                      <a:r>
                        <a:rPr lang="pl-PL" sz="1400">
                          <a:effectLst/>
                        </a:rPr>
                        <a:t> W/m</a:t>
                      </a:r>
                      <a:r>
                        <a:rPr lang="pl-PL" sz="1400" baseline="30000">
                          <a:effectLst/>
                        </a:rPr>
                        <a:t>2</a:t>
                      </a:r>
                      <a:r>
                        <a:rPr lang="pl-PL" sz="1400">
                          <a:effectLst/>
                        </a:rPr>
                        <a:t> (1x10</a:t>
                      </a:r>
                      <a:r>
                        <a:rPr lang="pl-PL" sz="1400" baseline="30000">
                          <a:effectLst/>
                        </a:rPr>
                        <a:t>n-7</a:t>
                      </a:r>
                      <a:r>
                        <a:rPr lang="pl-PL" sz="1400">
                          <a:effectLst/>
                        </a:rPr>
                        <a:t> W/cm</a:t>
                      </a:r>
                      <a:r>
                        <a:rPr lang="pl-PL" sz="1400" baseline="30000">
                          <a:effectLst/>
                        </a:rPr>
                        <a:t>2</a:t>
                      </a:r>
                      <a:r>
                        <a:rPr lang="pl-PL" sz="1400">
                          <a:effectLst/>
                        </a:rPr>
                        <a:t>)</a:t>
                      </a:r>
                    </a:p>
                  </a:txBody>
                  <a:tcPr marL="21055" marR="10528" marT="10528" marB="10528">
                    <a:lnL>
                      <a:noFill/>
                    </a:lnL>
                    <a:lnR>
                      <a:noFill/>
                    </a:lnR>
                    <a:lnT>
                      <a:noFill/>
                    </a:lnT>
                    <a:lnB>
                      <a:noFill/>
                    </a:lnB>
                    <a:solidFill>
                      <a:srgbClr val="F0F0F0"/>
                    </a:solidFill>
                  </a:tcPr>
                </a:tc>
                <a:tc>
                  <a:txBody>
                    <a:bodyPr/>
                    <a:lstStyle/>
                    <a:p>
                      <a:pPr algn="l" fontAlgn="ctr"/>
                      <a:r>
                        <a:rPr lang="en-IN" sz="1400">
                          <a:effectLst/>
                        </a:rPr>
                        <a:t>log</a:t>
                      </a:r>
                      <a:r>
                        <a:rPr lang="en-IN" sz="1400" baseline="-25000">
                          <a:effectLst/>
                        </a:rPr>
                        <a:t>10</a:t>
                      </a:r>
                      <a:r>
                        <a:rPr lang="en-IN" sz="1400">
                          <a:effectLst/>
                        </a:rPr>
                        <a:t>(P)+3</a:t>
                      </a:r>
                    </a:p>
                  </a:txBody>
                  <a:tcPr marL="21055" marR="10528" marT="10528" marB="10528">
                    <a:lnL>
                      <a:noFill/>
                    </a:lnL>
                    <a:lnR>
                      <a:noFill/>
                    </a:lnR>
                    <a:lnT>
                      <a:noFill/>
                    </a:lnT>
                    <a:lnB>
                      <a:noFill/>
                    </a:lnB>
                    <a:solidFill>
                      <a:srgbClr val="F0F0F0"/>
                    </a:solidFill>
                  </a:tcPr>
                </a:tc>
              </a:tr>
              <a:tr h="181076">
                <a:tc vMerge="1">
                  <a:txBody>
                    <a:bodyPr/>
                    <a:lstStyle/>
                    <a:p>
                      <a:endParaRPr lang="en-US"/>
                    </a:p>
                  </a:txBody>
                  <a:tcPr/>
                </a:tc>
                <a:tc>
                  <a:txBody>
                    <a:bodyPr/>
                    <a:lstStyle/>
                    <a:p>
                      <a:pPr algn="l" fontAlgn="ctr"/>
                      <a:r>
                        <a:rPr lang="en-IN" sz="1400">
                          <a:effectLst/>
                        </a:rPr>
                        <a:t>I and R</a:t>
                      </a:r>
                    </a:p>
                  </a:txBody>
                  <a:tcPr marL="21055" marR="10528" marT="10528" marB="10528">
                    <a:lnL>
                      <a:noFill/>
                    </a:lnL>
                    <a:lnR>
                      <a:noFill/>
                    </a:lnR>
                    <a:lnT>
                      <a:noFill/>
                    </a:lnT>
                    <a:lnB>
                      <a:noFill/>
                    </a:lnB>
                    <a:solidFill>
                      <a:srgbClr val="F0F0F0"/>
                    </a:solidFill>
                  </a:tcPr>
                </a:tc>
                <a:tc>
                  <a:txBody>
                    <a:bodyPr/>
                    <a:lstStyle/>
                    <a:p>
                      <a:pPr algn="l" fontAlgn="ctr"/>
                      <a:r>
                        <a:rPr lang="pt-BR" sz="1400">
                          <a:effectLst/>
                        </a:rPr>
                        <a:t>3x10</a:t>
                      </a:r>
                      <a:r>
                        <a:rPr lang="pt-BR" sz="1400" baseline="30000">
                          <a:effectLst/>
                        </a:rPr>
                        <a:t>n+1</a:t>
                      </a:r>
                      <a:r>
                        <a:rPr lang="pt-BR" sz="1400">
                          <a:effectLst/>
                        </a:rPr>
                        <a:t> J/m</a:t>
                      </a:r>
                      <a:r>
                        <a:rPr lang="pt-BR" sz="1400" baseline="30000">
                          <a:effectLst/>
                        </a:rPr>
                        <a:t>2</a:t>
                      </a:r>
                      <a:r>
                        <a:rPr lang="pt-BR" sz="1400">
                          <a:effectLst/>
                        </a:rPr>
                        <a:t> (3x10</a:t>
                      </a:r>
                      <a:r>
                        <a:rPr lang="pt-BR" sz="1400" baseline="30000">
                          <a:effectLst/>
                        </a:rPr>
                        <a:t>n-3</a:t>
                      </a:r>
                      <a:r>
                        <a:rPr lang="pt-BR" sz="1400">
                          <a:effectLst/>
                        </a:rPr>
                        <a:t> J/cm</a:t>
                      </a:r>
                      <a:r>
                        <a:rPr lang="pt-BR" sz="1400" baseline="30000">
                          <a:effectLst/>
                        </a:rPr>
                        <a:t>2</a:t>
                      </a:r>
                      <a:r>
                        <a:rPr lang="pt-BR" sz="1400">
                          <a:effectLst/>
                        </a:rPr>
                        <a:t>)</a:t>
                      </a:r>
                    </a:p>
                  </a:txBody>
                  <a:tcPr marL="21055" marR="10528" marT="10528" marB="10528">
                    <a:lnL>
                      <a:noFill/>
                    </a:lnL>
                    <a:lnR>
                      <a:noFill/>
                    </a:lnR>
                    <a:lnT>
                      <a:noFill/>
                    </a:lnT>
                    <a:lnB>
                      <a:noFill/>
                    </a:lnB>
                    <a:solidFill>
                      <a:srgbClr val="F0F0F0"/>
                    </a:solidFill>
                  </a:tcPr>
                </a:tc>
                <a:tc>
                  <a:txBody>
                    <a:bodyPr/>
                    <a:lstStyle/>
                    <a:p>
                      <a:pPr algn="l" fontAlgn="ctr"/>
                      <a:r>
                        <a:rPr lang="en-IN" sz="1400">
                          <a:effectLst/>
                        </a:rPr>
                        <a:t>log</a:t>
                      </a:r>
                      <a:r>
                        <a:rPr lang="en-IN" sz="1400" baseline="-25000">
                          <a:effectLst/>
                        </a:rPr>
                        <a:t>10</a:t>
                      </a:r>
                      <a:r>
                        <a:rPr lang="en-IN" sz="1400">
                          <a:effectLst/>
                        </a:rPr>
                        <a:t>(E/3)-1</a:t>
                      </a:r>
                    </a:p>
                  </a:txBody>
                  <a:tcPr marL="21055" marR="10528" marT="10528" marB="10528">
                    <a:lnL>
                      <a:noFill/>
                    </a:lnL>
                    <a:lnR>
                      <a:noFill/>
                    </a:lnR>
                    <a:lnT>
                      <a:noFill/>
                    </a:lnT>
                    <a:lnB>
                      <a:noFill/>
                    </a:lnB>
                    <a:solidFill>
                      <a:srgbClr val="F0F0F0"/>
                    </a:solidFill>
                  </a:tcPr>
                </a:tc>
              </a:tr>
              <a:tr h="181076">
                <a:tc vMerge="1">
                  <a:txBody>
                    <a:bodyPr/>
                    <a:lstStyle/>
                    <a:p>
                      <a:endParaRPr lang="en-US"/>
                    </a:p>
                  </a:txBody>
                  <a:tcPr/>
                </a:tc>
                <a:tc>
                  <a:txBody>
                    <a:bodyPr/>
                    <a:lstStyle/>
                    <a:p>
                      <a:pPr algn="l" fontAlgn="ctr"/>
                      <a:r>
                        <a:rPr lang="en-IN" sz="1400">
                          <a:effectLst/>
                        </a:rPr>
                        <a:t>M</a:t>
                      </a:r>
                    </a:p>
                  </a:txBody>
                  <a:tcPr marL="21055" marR="10528" marT="10528" marB="10528">
                    <a:lnL>
                      <a:noFill/>
                    </a:lnL>
                    <a:lnR>
                      <a:noFill/>
                    </a:lnR>
                    <a:lnT>
                      <a:noFill/>
                    </a:lnT>
                    <a:lnB>
                      <a:noFill/>
                    </a:lnB>
                    <a:solidFill>
                      <a:srgbClr val="F0F0F0"/>
                    </a:solidFill>
                  </a:tcPr>
                </a:tc>
                <a:tc>
                  <a:txBody>
                    <a:bodyPr/>
                    <a:lstStyle/>
                    <a:p>
                      <a:pPr algn="l" fontAlgn="ctr"/>
                      <a:r>
                        <a:rPr lang="pl-PL" sz="1400">
                          <a:effectLst/>
                        </a:rPr>
                        <a:t>3x10</a:t>
                      </a:r>
                      <a:r>
                        <a:rPr lang="pl-PL" sz="1400" baseline="30000">
                          <a:effectLst/>
                        </a:rPr>
                        <a:t>n+10</a:t>
                      </a:r>
                      <a:r>
                        <a:rPr lang="pl-PL" sz="1400">
                          <a:effectLst/>
                        </a:rPr>
                        <a:t> W/m</a:t>
                      </a:r>
                      <a:r>
                        <a:rPr lang="pl-PL" sz="1400" baseline="30000">
                          <a:effectLst/>
                        </a:rPr>
                        <a:t>2</a:t>
                      </a:r>
                      <a:r>
                        <a:rPr lang="pl-PL" sz="1400">
                          <a:effectLst/>
                        </a:rPr>
                        <a:t> (3x10</a:t>
                      </a:r>
                      <a:r>
                        <a:rPr lang="pl-PL" sz="1400" baseline="30000">
                          <a:effectLst/>
                        </a:rPr>
                        <a:t>n+6</a:t>
                      </a:r>
                      <a:r>
                        <a:rPr lang="pl-PL" sz="1400">
                          <a:effectLst/>
                        </a:rPr>
                        <a:t> W/cm</a:t>
                      </a:r>
                      <a:r>
                        <a:rPr lang="pl-PL" sz="1400" baseline="30000">
                          <a:effectLst/>
                        </a:rPr>
                        <a:t>2</a:t>
                      </a:r>
                      <a:r>
                        <a:rPr lang="pl-PL" sz="1400">
                          <a:effectLst/>
                        </a:rPr>
                        <a:t>)</a:t>
                      </a:r>
                    </a:p>
                  </a:txBody>
                  <a:tcPr marL="21055" marR="10528" marT="10528" marB="10528">
                    <a:lnL>
                      <a:noFill/>
                    </a:lnL>
                    <a:lnR>
                      <a:noFill/>
                    </a:lnR>
                    <a:lnT>
                      <a:noFill/>
                    </a:lnT>
                    <a:lnB>
                      <a:noFill/>
                    </a:lnB>
                    <a:solidFill>
                      <a:srgbClr val="F0F0F0"/>
                    </a:solidFill>
                  </a:tcPr>
                </a:tc>
                <a:tc>
                  <a:txBody>
                    <a:bodyPr/>
                    <a:lstStyle/>
                    <a:p>
                      <a:pPr algn="l" fontAlgn="ctr"/>
                      <a:r>
                        <a:rPr lang="en-IN" sz="1400">
                          <a:effectLst/>
                        </a:rPr>
                        <a:t>log</a:t>
                      </a:r>
                      <a:r>
                        <a:rPr lang="en-IN" sz="1400" baseline="-25000">
                          <a:effectLst/>
                        </a:rPr>
                        <a:t>10</a:t>
                      </a:r>
                      <a:r>
                        <a:rPr lang="en-IN" sz="1400">
                          <a:effectLst/>
                        </a:rPr>
                        <a:t>(P)-10</a:t>
                      </a:r>
                    </a:p>
                  </a:txBody>
                  <a:tcPr marL="21055" marR="10528" marT="10528" marB="10528">
                    <a:lnL>
                      <a:noFill/>
                    </a:lnL>
                    <a:lnR>
                      <a:noFill/>
                    </a:lnR>
                    <a:lnT>
                      <a:noFill/>
                    </a:lnT>
                    <a:lnB>
                      <a:noFill/>
                    </a:lnB>
                    <a:solidFill>
                      <a:srgbClr val="F0F0F0"/>
                    </a:solidFill>
                  </a:tcPr>
                </a:tc>
              </a:tr>
              <a:tr h="181076">
                <a:tc rowSpan="3">
                  <a:txBody>
                    <a:bodyPr/>
                    <a:lstStyle/>
                    <a:p>
                      <a:pPr algn="l" fontAlgn="ctr"/>
                      <a:r>
                        <a:rPr lang="en-IN" sz="1400" dirty="0">
                          <a:effectLst/>
                        </a:rPr>
                        <a:t>&gt;315 - 1400 nm</a:t>
                      </a:r>
                    </a:p>
                  </a:txBody>
                  <a:tcPr marL="21055" marR="10528" marT="10528" marB="10528">
                    <a:lnL>
                      <a:noFill/>
                    </a:lnL>
                    <a:lnR>
                      <a:noFill/>
                    </a:lnR>
                    <a:lnT>
                      <a:noFill/>
                    </a:lnT>
                    <a:lnB>
                      <a:noFill/>
                    </a:lnB>
                    <a:solidFill>
                      <a:srgbClr val="F0F0F0"/>
                    </a:solidFill>
                  </a:tcPr>
                </a:tc>
                <a:tc>
                  <a:txBody>
                    <a:bodyPr/>
                    <a:lstStyle/>
                    <a:p>
                      <a:pPr algn="l" fontAlgn="ctr"/>
                      <a:r>
                        <a:rPr lang="en-IN" sz="1400">
                          <a:effectLst/>
                        </a:rPr>
                        <a:t>D</a:t>
                      </a:r>
                    </a:p>
                  </a:txBody>
                  <a:tcPr marL="21055" marR="10528" marT="10528" marB="10528">
                    <a:lnL>
                      <a:noFill/>
                    </a:lnL>
                    <a:lnR>
                      <a:noFill/>
                    </a:lnR>
                    <a:lnT>
                      <a:noFill/>
                    </a:lnT>
                    <a:lnB>
                      <a:noFill/>
                    </a:lnB>
                    <a:solidFill>
                      <a:srgbClr val="F0F0F0"/>
                    </a:solidFill>
                  </a:tcPr>
                </a:tc>
                <a:tc>
                  <a:txBody>
                    <a:bodyPr/>
                    <a:lstStyle/>
                    <a:p>
                      <a:pPr algn="l" fontAlgn="ctr"/>
                      <a:r>
                        <a:rPr lang="pl-PL" sz="1400">
                          <a:effectLst/>
                        </a:rPr>
                        <a:t>1x10</a:t>
                      </a:r>
                      <a:r>
                        <a:rPr lang="pl-PL" sz="1400" baseline="30000">
                          <a:effectLst/>
                        </a:rPr>
                        <a:t>n+1</a:t>
                      </a:r>
                      <a:r>
                        <a:rPr lang="pl-PL" sz="1400">
                          <a:effectLst/>
                        </a:rPr>
                        <a:t> W/m</a:t>
                      </a:r>
                      <a:r>
                        <a:rPr lang="pl-PL" sz="1400" baseline="30000">
                          <a:effectLst/>
                        </a:rPr>
                        <a:t>2</a:t>
                      </a:r>
                      <a:r>
                        <a:rPr lang="pl-PL" sz="1400">
                          <a:effectLst/>
                        </a:rPr>
                        <a:t> (1x10</a:t>
                      </a:r>
                      <a:r>
                        <a:rPr lang="pl-PL" sz="1400" baseline="30000">
                          <a:effectLst/>
                        </a:rPr>
                        <a:t>n-3</a:t>
                      </a:r>
                      <a:r>
                        <a:rPr lang="pl-PL" sz="1400">
                          <a:effectLst/>
                        </a:rPr>
                        <a:t> W/cm</a:t>
                      </a:r>
                      <a:r>
                        <a:rPr lang="pl-PL" sz="1400" baseline="30000">
                          <a:effectLst/>
                        </a:rPr>
                        <a:t>2</a:t>
                      </a:r>
                      <a:r>
                        <a:rPr lang="pl-PL" sz="1400">
                          <a:effectLst/>
                        </a:rPr>
                        <a:t>)</a:t>
                      </a:r>
                    </a:p>
                  </a:txBody>
                  <a:tcPr marL="21055" marR="10528" marT="10528" marB="10528">
                    <a:lnL>
                      <a:noFill/>
                    </a:lnL>
                    <a:lnR>
                      <a:noFill/>
                    </a:lnR>
                    <a:lnT>
                      <a:noFill/>
                    </a:lnT>
                    <a:lnB>
                      <a:noFill/>
                    </a:lnB>
                    <a:solidFill>
                      <a:srgbClr val="F0F0F0"/>
                    </a:solidFill>
                  </a:tcPr>
                </a:tc>
                <a:tc>
                  <a:txBody>
                    <a:bodyPr/>
                    <a:lstStyle/>
                    <a:p>
                      <a:pPr algn="l" fontAlgn="ctr"/>
                      <a:r>
                        <a:rPr lang="en-IN" sz="1400">
                          <a:effectLst/>
                        </a:rPr>
                        <a:t>log</a:t>
                      </a:r>
                      <a:r>
                        <a:rPr lang="en-IN" sz="1400" baseline="-25000">
                          <a:effectLst/>
                        </a:rPr>
                        <a:t>10</a:t>
                      </a:r>
                      <a:r>
                        <a:rPr lang="en-IN" sz="1400">
                          <a:effectLst/>
                        </a:rPr>
                        <a:t>(P)-1</a:t>
                      </a:r>
                    </a:p>
                  </a:txBody>
                  <a:tcPr marL="21055" marR="10528" marT="10528" marB="10528">
                    <a:lnL>
                      <a:noFill/>
                    </a:lnL>
                    <a:lnR>
                      <a:noFill/>
                    </a:lnR>
                    <a:lnT>
                      <a:noFill/>
                    </a:lnT>
                    <a:lnB>
                      <a:noFill/>
                    </a:lnB>
                    <a:solidFill>
                      <a:srgbClr val="F0F0F0"/>
                    </a:solidFill>
                  </a:tcPr>
                </a:tc>
              </a:tr>
              <a:tr h="181076">
                <a:tc vMerge="1">
                  <a:txBody>
                    <a:bodyPr/>
                    <a:lstStyle/>
                    <a:p>
                      <a:endParaRPr lang="en-US"/>
                    </a:p>
                  </a:txBody>
                  <a:tcPr/>
                </a:tc>
                <a:tc>
                  <a:txBody>
                    <a:bodyPr/>
                    <a:lstStyle/>
                    <a:p>
                      <a:pPr algn="l" fontAlgn="ctr"/>
                      <a:r>
                        <a:rPr lang="en-IN" sz="1400">
                          <a:effectLst/>
                        </a:rPr>
                        <a:t>I and R</a:t>
                      </a:r>
                    </a:p>
                  </a:txBody>
                  <a:tcPr marL="21055" marR="10528" marT="10528" marB="10528">
                    <a:lnL>
                      <a:noFill/>
                    </a:lnL>
                    <a:lnR>
                      <a:noFill/>
                    </a:lnR>
                    <a:lnT>
                      <a:noFill/>
                    </a:lnT>
                    <a:lnB>
                      <a:noFill/>
                    </a:lnB>
                    <a:solidFill>
                      <a:srgbClr val="F0F0F0"/>
                    </a:solidFill>
                  </a:tcPr>
                </a:tc>
                <a:tc>
                  <a:txBody>
                    <a:bodyPr/>
                    <a:lstStyle/>
                    <a:p>
                      <a:pPr algn="l" fontAlgn="ctr"/>
                      <a:r>
                        <a:rPr lang="pt-BR" sz="1400">
                          <a:effectLst/>
                        </a:rPr>
                        <a:t>5x10</a:t>
                      </a:r>
                      <a:r>
                        <a:rPr lang="pt-BR" sz="1400" baseline="30000">
                          <a:effectLst/>
                        </a:rPr>
                        <a:t>n-3</a:t>
                      </a:r>
                      <a:r>
                        <a:rPr lang="pt-BR" sz="1400">
                          <a:effectLst/>
                        </a:rPr>
                        <a:t> J/m</a:t>
                      </a:r>
                      <a:r>
                        <a:rPr lang="pt-BR" sz="1400" baseline="30000">
                          <a:effectLst/>
                        </a:rPr>
                        <a:t>2</a:t>
                      </a:r>
                      <a:r>
                        <a:rPr lang="pt-BR" sz="1400">
                          <a:effectLst/>
                        </a:rPr>
                        <a:t> (5x10</a:t>
                      </a:r>
                      <a:r>
                        <a:rPr lang="pt-BR" sz="1400" baseline="30000">
                          <a:effectLst/>
                        </a:rPr>
                        <a:t>n-7</a:t>
                      </a:r>
                      <a:r>
                        <a:rPr lang="pt-BR" sz="1400">
                          <a:effectLst/>
                        </a:rPr>
                        <a:t> J/cm</a:t>
                      </a:r>
                      <a:r>
                        <a:rPr lang="pt-BR" sz="1400" baseline="30000">
                          <a:effectLst/>
                        </a:rPr>
                        <a:t>2</a:t>
                      </a:r>
                      <a:r>
                        <a:rPr lang="pt-BR" sz="1400">
                          <a:effectLst/>
                        </a:rPr>
                        <a:t>)</a:t>
                      </a:r>
                    </a:p>
                  </a:txBody>
                  <a:tcPr marL="21055" marR="10528" marT="10528" marB="10528">
                    <a:lnL>
                      <a:noFill/>
                    </a:lnL>
                    <a:lnR>
                      <a:noFill/>
                    </a:lnR>
                    <a:lnT>
                      <a:noFill/>
                    </a:lnT>
                    <a:lnB>
                      <a:noFill/>
                    </a:lnB>
                    <a:solidFill>
                      <a:srgbClr val="F0F0F0"/>
                    </a:solidFill>
                  </a:tcPr>
                </a:tc>
                <a:tc>
                  <a:txBody>
                    <a:bodyPr/>
                    <a:lstStyle/>
                    <a:p>
                      <a:pPr algn="l" fontAlgn="ctr"/>
                      <a:r>
                        <a:rPr lang="en-IN" sz="1400">
                          <a:effectLst/>
                        </a:rPr>
                        <a:t>log</a:t>
                      </a:r>
                      <a:r>
                        <a:rPr lang="en-IN" sz="1400" baseline="-25000">
                          <a:effectLst/>
                        </a:rPr>
                        <a:t>10</a:t>
                      </a:r>
                      <a:r>
                        <a:rPr lang="en-IN" sz="1400">
                          <a:effectLst/>
                        </a:rPr>
                        <a:t>(E/5)+3</a:t>
                      </a:r>
                    </a:p>
                  </a:txBody>
                  <a:tcPr marL="21055" marR="10528" marT="10528" marB="10528">
                    <a:lnL>
                      <a:noFill/>
                    </a:lnL>
                    <a:lnR>
                      <a:noFill/>
                    </a:lnR>
                    <a:lnT>
                      <a:noFill/>
                    </a:lnT>
                    <a:lnB>
                      <a:noFill/>
                    </a:lnB>
                    <a:solidFill>
                      <a:srgbClr val="F0F0F0"/>
                    </a:solidFill>
                  </a:tcPr>
                </a:tc>
              </a:tr>
              <a:tr h="181076">
                <a:tc vMerge="1">
                  <a:txBody>
                    <a:bodyPr/>
                    <a:lstStyle/>
                    <a:p>
                      <a:endParaRPr lang="en-US"/>
                    </a:p>
                  </a:txBody>
                  <a:tcPr/>
                </a:tc>
                <a:tc>
                  <a:txBody>
                    <a:bodyPr/>
                    <a:lstStyle/>
                    <a:p>
                      <a:pPr algn="l" fontAlgn="ctr"/>
                      <a:r>
                        <a:rPr lang="en-IN" sz="1400">
                          <a:effectLst/>
                        </a:rPr>
                        <a:t>M</a:t>
                      </a:r>
                    </a:p>
                  </a:txBody>
                  <a:tcPr marL="21055" marR="10528" marT="10528" marB="10528">
                    <a:lnL>
                      <a:noFill/>
                    </a:lnL>
                    <a:lnR>
                      <a:noFill/>
                    </a:lnR>
                    <a:lnT>
                      <a:noFill/>
                    </a:lnT>
                    <a:lnB>
                      <a:noFill/>
                    </a:lnB>
                    <a:solidFill>
                      <a:srgbClr val="F0F0F0"/>
                    </a:solidFill>
                  </a:tcPr>
                </a:tc>
                <a:tc>
                  <a:txBody>
                    <a:bodyPr/>
                    <a:lstStyle/>
                    <a:p>
                      <a:pPr algn="l" fontAlgn="ctr"/>
                      <a:r>
                        <a:rPr lang="pt-BR" sz="1400" dirty="0">
                          <a:effectLst/>
                        </a:rPr>
                        <a:t>1.5x10</a:t>
                      </a:r>
                      <a:r>
                        <a:rPr lang="pt-BR" sz="1400" baseline="30000" dirty="0">
                          <a:effectLst/>
                        </a:rPr>
                        <a:t>n-4</a:t>
                      </a:r>
                      <a:r>
                        <a:rPr lang="pt-BR" sz="1400" dirty="0">
                          <a:effectLst/>
                        </a:rPr>
                        <a:t> J/m</a:t>
                      </a:r>
                      <a:r>
                        <a:rPr lang="pt-BR" sz="1400" baseline="30000" dirty="0">
                          <a:effectLst/>
                        </a:rPr>
                        <a:t>2</a:t>
                      </a:r>
                      <a:r>
                        <a:rPr lang="pt-BR" sz="1400" dirty="0">
                          <a:effectLst/>
                        </a:rPr>
                        <a:t> (1.5x10</a:t>
                      </a:r>
                      <a:r>
                        <a:rPr lang="pt-BR" sz="1400" baseline="30000" dirty="0">
                          <a:effectLst/>
                        </a:rPr>
                        <a:t>n-8</a:t>
                      </a:r>
                      <a:r>
                        <a:rPr lang="pt-BR" sz="1400" dirty="0">
                          <a:effectLst/>
                        </a:rPr>
                        <a:t> J/cm</a:t>
                      </a:r>
                      <a:r>
                        <a:rPr lang="pt-BR" sz="1400" baseline="30000" dirty="0">
                          <a:effectLst/>
                        </a:rPr>
                        <a:t>2</a:t>
                      </a:r>
                      <a:r>
                        <a:rPr lang="pt-BR" sz="1400" dirty="0">
                          <a:effectLst/>
                        </a:rPr>
                        <a:t>)</a:t>
                      </a:r>
                    </a:p>
                  </a:txBody>
                  <a:tcPr marL="21055" marR="10528" marT="10528" marB="10528">
                    <a:lnL>
                      <a:noFill/>
                    </a:lnL>
                    <a:lnR>
                      <a:noFill/>
                    </a:lnR>
                    <a:lnT>
                      <a:noFill/>
                    </a:lnT>
                    <a:lnB>
                      <a:noFill/>
                    </a:lnB>
                    <a:solidFill>
                      <a:srgbClr val="F0F0F0"/>
                    </a:solidFill>
                  </a:tcPr>
                </a:tc>
                <a:tc>
                  <a:txBody>
                    <a:bodyPr/>
                    <a:lstStyle/>
                    <a:p>
                      <a:pPr algn="l" fontAlgn="ctr"/>
                      <a:r>
                        <a:rPr lang="en-IN" sz="1400">
                          <a:effectLst/>
                        </a:rPr>
                        <a:t>log</a:t>
                      </a:r>
                      <a:r>
                        <a:rPr lang="en-IN" sz="1400" baseline="-25000">
                          <a:effectLst/>
                        </a:rPr>
                        <a:t>10</a:t>
                      </a:r>
                      <a:r>
                        <a:rPr lang="en-IN" sz="1400">
                          <a:effectLst/>
                        </a:rPr>
                        <a:t>(E/1.5)+4</a:t>
                      </a:r>
                    </a:p>
                  </a:txBody>
                  <a:tcPr marL="21055" marR="10528" marT="10528" marB="10528">
                    <a:lnL>
                      <a:noFill/>
                    </a:lnL>
                    <a:lnR>
                      <a:noFill/>
                    </a:lnR>
                    <a:lnT>
                      <a:noFill/>
                    </a:lnT>
                    <a:lnB>
                      <a:noFill/>
                    </a:lnB>
                    <a:solidFill>
                      <a:srgbClr val="F0F0F0"/>
                    </a:solidFill>
                  </a:tcPr>
                </a:tc>
              </a:tr>
              <a:tr h="181076">
                <a:tc rowSpan="3">
                  <a:txBody>
                    <a:bodyPr/>
                    <a:lstStyle/>
                    <a:p>
                      <a:pPr algn="l" fontAlgn="ctr"/>
                      <a:r>
                        <a:rPr lang="en-IN" sz="1400">
                          <a:effectLst/>
                        </a:rPr>
                        <a:t>&gt;1400 - 1000000 nm</a:t>
                      </a:r>
                    </a:p>
                  </a:txBody>
                  <a:tcPr marL="21055" marR="10528" marT="10528" marB="10528">
                    <a:lnL>
                      <a:noFill/>
                    </a:lnL>
                    <a:lnR>
                      <a:noFill/>
                    </a:lnR>
                    <a:lnT>
                      <a:noFill/>
                    </a:lnT>
                    <a:lnB>
                      <a:noFill/>
                    </a:lnB>
                    <a:solidFill>
                      <a:srgbClr val="F0F0F0"/>
                    </a:solidFill>
                  </a:tcPr>
                </a:tc>
                <a:tc>
                  <a:txBody>
                    <a:bodyPr/>
                    <a:lstStyle/>
                    <a:p>
                      <a:pPr algn="l" fontAlgn="ctr"/>
                      <a:r>
                        <a:rPr lang="en-IN" sz="1400">
                          <a:effectLst/>
                        </a:rPr>
                        <a:t>D</a:t>
                      </a:r>
                    </a:p>
                  </a:txBody>
                  <a:tcPr marL="21055" marR="10528" marT="10528" marB="10528">
                    <a:lnL>
                      <a:noFill/>
                    </a:lnL>
                    <a:lnR>
                      <a:noFill/>
                    </a:lnR>
                    <a:lnT>
                      <a:noFill/>
                    </a:lnT>
                    <a:lnB>
                      <a:noFill/>
                    </a:lnB>
                    <a:solidFill>
                      <a:srgbClr val="F0F0F0"/>
                    </a:solidFill>
                  </a:tcPr>
                </a:tc>
                <a:tc>
                  <a:txBody>
                    <a:bodyPr/>
                    <a:lstStyle/>
                    <a:p>
                      <a:pPr algn="l" fontAlgn="ctr"/>
                      <a:r>
                        <a:rPr lang="pl-PL" sz="1400">
                          <a:effectLst/>
                        </a:rPr>
                        <a:t>1x10</a:t>
                      </a:r>
                      <a:r>
                        <a:rPr lang="pl-PL" sz="1400" baseline="30000">
                          <a:effectLst/>
                        </a:rPr>
                        <a:t>n+3</a:t>
                      </a:r>
                      <a:r>
                        <a:rPr lang="pl-PL" sz="1400">
                          <a:effectLst/>
                        </a:rPr>
                        <a:t> W/m</a:t>
                      </a:r>
                      <a:r>
                        <a:rPr lang="pl-PL" sz="1400" baseline="30000">
                          <a:effectLst/>
                        </a:rPr>
                        <a:t>2</a:t>
                      </a:r>
                      <a:r>
                        <a:rPr lang="pl-PL" sz="1400">
                          <a:effectLst/>
                        </a:rPr>
                        <a:t> (1x10</a:t>
                      </a:r>
                      <a:r>
                        <a:rPr lang="pl-PL" sz="1400" baseline="30000">
                          <a:effectLst/>
                        </a:rPr>
                        <a:t>n-1</a:t>
                      </a:r>
                      <a:r>
                        <a:rPr lang="pl-PL" sz="1400">
                          <a:effectLst/>
                        </a:rPr>
                        <a:t> W/cm</a:t>
                      </a:r>
                      <a:r>
                        <a:rPr lang="pl-PL" sz="1400" baseline="30000">
                          <a:effectLst/>
                        </a:rPr>
                        <a:t>2</a:t>
                      </a:r>
                      <a:r>
                        <a:rPr lang="pl-PL" sz="1400">
                          <a:effectLst/>
                        </a:rPr>
                        <a:t>)</a:t>
                      </a:r>
                    </a:p>
                  </a:txBody>
                  <a:tcPr marL="21055" marR="10528" marT="10528" marB="10528">
                    <a:lnL>
                      <a:noFill/>
                    </a:lnL>
                    <a:lnR>
                      <a:noFill/>
                    </a:lnR>
                    <a:lnT>
                      <a:noFill/>
                    </a:lnT>
                    <a:lnB>
                      <a:noFill/>
                    </a:lnB>
                    <a:solidFill>
                      <a:srgbClr val="F0F0F0"/>
                    </a:solidFill>
                  </a:tcPr>
                </a:tc>
                <a:tc>
                  <a:txBody>
                    <a:bodyPr/>
                    <a:lstStyle/>
                    <a:p>
                      <a:pPr algn="l" fontAlgn="ctr"/>
                      <a:r>
                        <a:rPr lang="en-IN" sz="1400">
                          <a:effectLst/>
                        </a:rPr>
                        <a:t>log</a:t>
                      </a:r>
                      <a:r>
                        <a:rPr lang="en-IN" sz="1400" baseline="-25000">
                          <a:effectLst/>
                        </a:rPr>
                        <a:t>10</a:t>
                      </a:r>
                      <a:r>
                        <a:rPr lang="en-IN" sz="1400">
                          <a:effectLst/>
                        </a:rPr>
                        <a:t>(P)-3</a:t>
                      </a:r>
                    </a:p>
                  </a:txBody>
                  <a:tcPr marL="21055" marR="10528" marT="10528" marB="10528">
                    <a:lnL>
                      <a:noFill/>
                    </a:lnL>
                    <a:lnR>
                      <a:noFill/>
                    </a:lnR>
                    <a:lnT>
                      <a:noFill/>
                    </a:lnT>
                    <a:lnB>
                      <a:noFill/>
                    </a:lnB>
                    <a:solidFill>
                      <a:srgbClr val="F0F0F0"/>
                    </a:solidFill>
                  </a:tcPr>
                </a:tc>
              </a:tr>
              <a:tr h="181076">
                <a:tc vMerge="1">
                  <a:txBody>
                    <a:bodyPr/>
                    <a:lstStyle/>
                    <a:p>
                      <a:endParaRPr lang="en-US"/>
                    </a:p>
                  </a:txBody>
                  <a:tcPr/>
                </a:tc>
                <a:tc>
                  <a:txBody>
                    <a:bodyPr/>
                    <a:lstStyle/>
                    <a:p>
                      <a:pPr algn="l" fontAlgn="ctr"/>
                      <a:r>
                        <a:rPr lang="en-IN" sz="1400">
                          <a:effectLst/>
                        </a:rPr>
                        <a:t>I and R</a:t>
                      </a:r>
                    </a:p>
                  </a:txBody>
                  <a:tcPr marL="21055" marR="10528" marT="10528" marB="10528">
                    <a:lnL>
                      <a:noFill/>
                    </a:lnL>
                    <a:lnR>
                      <a:noFill/>
                    </a:lnR>
                    <a:lnT>
                      <a:noFill/>
                    </a:lnT>
                    <a:lnB>
                      <a:noFill/>
                    </a:lnB>
                    <a:solidFill>
                      <a:srgbClr val="F0F0F0"/>
                    </a:solidFill>
                  </a:tcPr>
                </a:tc>
                <a:tc>
                  <a:txBody>
                    <a:bodyPr/>
                    <a:lstStyle/>
                    <a:p>
                      <a:pPr algn="l" fontAlgn="ctr"/>
                      <a:r>
                        <a:rPr lang="pt-BR" sz="1400">
                          <a:effectLst/>
                        </a:rPr>
                        <a:t>1x10</a:t>
                      </a:r>
                      <a:r>
                        <a:rPr lang="pt-BR" sz="1400" baseline="30000">
                          <a:effectLst/>
                        </a:rPr>
                        <a:t>n+2</a:t>
                      </a:r>
                      <a:r>
                        <a:rPr lang="pt-BR" sz="1400">
                          <a:effectLst/>
                        </a:rPr>
                        <a:t> J/m</a:t>
                      </a:r>
                      <a:r>
                        <a:rPr lang="pt-BR" sz="1400" baseline="30000">
                          <a:effectLst/>
                        </a:rPr>
                        <a:t>2</a:t>
                      </a:r>
                      <a:r>
                        <a:rPr lang="pt-BR" sz="1400">
                          <a:effectLst/>
                        </a:rPr>
                        <a:t> (1x10</a:t>
                      </a:r>
                      <a:r>
                        <a:rPr lang="pt-BR" sz="1400" baseline="30000">
                          <a:effectLst/>
                        </a:rPr>
                        <a:t>n-2</a:t>
                      </a:r>
                      <a:r>
                        <a:rPr lang="pt-BR" sz="1400">
                          <a:effectLst/>
                        </a:rPr>
                        <a:t> J/cm</a:t>
                      </a:r>
                      <a:r>
                        <a:rPr lang="pt-BR" sz="1400" baseline="30000">
                          <a:effectLst/>
                        </a:rPr>
                        <a:t>2</a:t>
                      </a:r>
                      <a:r>
                        <a:rPr lang="pt-BR" sz="1400">
                          <a:effectLst/>
                        </a:rPr>
                        <a:t>)</a:t>
                      </a:r>
                    </a:p>
                  </a:txBody>
                  <a:tcPr marL="21055" marR="10528" marT="10528" marB="10528">
                    <a:lnL>
                      <a:noFill/>
                    </a:lnL>
                    <a:lnR>
                      <a:noFill/>
                    </a:lnR>
                    <a:lnT>
                      <a:noFill/>
                    </a:lnT>
                    <a:lnB>
                      <a:noFill/>
                    </a:lnB>
                    <a:solidFill>
                      <a:srgbClr val="F0F0F0"/>
                    </a:solidFill>
                  </a:tcPr>
                </a:tc>
                <a:tc>
                  <a:txBody>
                    <a:bodyPr/>
                    <a:lstStyle/>
                    <a:p>
                      <a:pPr algn="l" fontAlgn="ctr"/>
                      <a:r>
                        <a:rPr lang="en-IN" sz="1400">
                          <a:effectLst/>
                        </a:rPr>
                        <a:t>log</a:t>
                      </a:r>
                      <a:r>
                        <a:rPr lang="en-IN" sz="1400" baseline="-25000">
                          <a:effectLst/>
                        </a:rPr>
                        <a:t>10</a:t>
                      </a:r>
                      <a:r>
                        <a:rPr lang="en-IN" sz="1400">
                          <a:effectLst/>
                        </a:rPr>
                        <a:t>(E)-2</a:t>
                      </a:r>
                    </a:p>
                  </a:txBody>
                  <a:tcPr marL="21055" marR="10528" marT="10528" marB="10528">
                    <a:lnL>
                      <a:noFill/>
                    </a:lnL>
                    <a:lnR>
                      <a:noFill/>
                    </a:lnR>
                    <a:lnT>
                      <a:noFill/>
                    </a:lnT>
                    <a:lnB>
                      <a:noFill/>
                    </a:lnB>
                    <a:solidFill>
                      <a:srgbClr val="F0F0F0"/>
                    </a:solidFill>
                  </a:tcPr>
                </a:tc>
              </a:tr>
              <a:tr h="181076">
                <a:tc vMerge="1">
                  <a:txBody>
                    <a:bodyPr/>
                    <a:lstStyle/>
                    <a:p>
                      <a:endParaRPr lang="en-US"/>
                    </a:p>
                  </a:txBody>
                  <a:tcPr/>
                </a:tc>
                <a:tc>
                  <a:txBody>
                    <a:bodyPr/>
                    <a:lstStyle/>
                    <a:p>
                      <a:pPr algn="l" fontAlgn="ctr"/>
                      <a:r>
                        <a:rPr lang="en-IN" sz="1400" dirty="0">
                          <a:effectLst/>
                        </a:rPr>
                        <a:t>M</a:t>
                      </a:r>
                    </a:p>
                  </a:txBody>
                  <a:tcPr marL="21055" marR="10528" marT="10528" marB="10528">
                    <a:lnL>
                      <a:noFill/>
                    </a:lnL>
                    <a:lnR>
                      <a:noFill/>
                    </a:lnR>
                    <a:lnT>
                      <a:noFill/>
                    </a:lnT>
                    <a:lnB>
                      <a:noFill/>
                    </a:lnB>
                    <a:solidFill>
                      <a:srgbClr val="F0F0F0"/>
                    </a:solidFill>
                  </a:tcPr>
                </a:tc>
                <a:tc>
                  <a:txBody>
                    <a:bodyPr/>
                    <a:lstStyle/>
                    <a:p>
                      <a:pPr algn="l" fontAlgn="ctr"/>
                      <a:r>
                        <a:rPr lang="pl-PL" sz="1400" dirty="0">
                          <a:effectLst/>
                        </a:rPr>
                        <a:t>1x10</a:t>
                      </a:r>
                      <a:r>
                        <a:rPr lang="pl-PL" sz="1400" baseline="30000" dirty="0">
                          <a:effectLst/>
                        </a:rPr>
                        <a:t>n+11</a:t>
                      </a:r>
                      <a:r>
                        <a:rPr lang="pl-PL" sz="1400" dirty="0">
                          <a:effectLst/>
                        </a:rPr>
                        <a:t> W/m</a:t>
                      </a:r>
                      <a:r>
                        <a:rPr lang="pl-PL" sz="1400" baseline="30000" dirty="0">
                          <a:effectLst/>
                        </a:rPr>
                        <a:t>2</a:t>
                      </a:r>
                      <a:r>
                        <a:rPr lang="pl-PL" sz="1400" dirty="0">
                          <a:effectLst/>
                        </a:rPr>
                        <a:t> (1x10</a:t>
                      </a:r>
                      <a:r>
                        <a:rPr lang="pl-PL" sz="1400" baseline="30000" dirty="0">
                          <a:effectLst/>
                        </a:rPr>
                        <a:t>n+7</a:t>
                      </a:r>
                      <a:r>
                        <a:rPr lang="pl-PL" sz="1400" dirty="0">
                          <a:effectLst/>
                        </a:rPr>
                        <a:t> W/cm</a:t>
                      </a:r>
                      <a:r>
                        <a:rPr lang="pl-PL" sz="1400" baseline="30000" dirty="0">
                          <a:effectLst/>
                        </a:rPr>
                        <a:t>2</a:t>
                      </a:r>
                      <a:r>
                        <a:rPr lang="pl-PL" sz="1400" dirty="0">
                          <a:effectLst/>
                        </a:rPr>
                        <a:t>)</a:t>
                      </a:r>
                    </a:p>
                  </a:txBody>
                  <a:tcPr marL="21055" marR="10528" marT="10528" marB="10528">
                    <a:lnL>
                      <a:noFill/>
                    </a:lnL>
                    <a:lnR>
                      <a:noFill/>
                    </a:lnR>
                    <a:lnT>
                      <a:noFill/>
                    </a:lnT>
                    <a:lnB>
                      <a:noFill/>
                    </a:lnB>
                    <a:solidFill>
                      <a:srgbClr val="F0F0F0"/>
                    </a:solidFill>
                  </a:tcPr>
                </a:tc>
                <a:tc>
                  <a:txBody>
                    <a:bodyPr/>
                    <a:lstStyle/>
                    <a:p>
                      <a:pPr algn="l" fontAlgn="ctr"/>
                      <a:r>
                        <a:rPr lang="en-IN" sz="1400" dirty="0">
                          <a:effectLst/>
                        </a:rPr>
                        <a:t>log</a:t>
                      </a:r>
                      <a:r>
                        <a:rPr lang="en-IN" sz="1400" baseline="-25000" dirty="0">
                          <a:effectLst/>
                        </a:rPr>
                        <a:t>10</a:t>
                      </a:r>
                      <a:r>
                        <a:rPr lang="en-IN" sz="1400" dirty="0">
                          <a:effectLst/>
                        </a:rPr>
                        <a:t>(P)-11</a:t>
                      </a:r>
                    </a:p>
                  </a:txBody>
                  <a:tcPr marL="21055" marR="10528" marT="10528" marB="10528">
                    <a:lnL>
                      <a:noFill/>
                    </a:lnL>
                    <a:lnR>
                      <a:noFill/>
                    </a:lnR>
                    <a:lnT>
                      <a:noFill/>
                    </a:lnT>
                    <a:lnB>
                      <a:noFill/>
                    </a:lnB>
                    <a:solidFill>
                      <a:srgbClr val="F0F0F0"/>
                    </a:solidFill>
                  </a:tcPr>
                </a:tc>
              </a:tr>
            </a:tbl>
          </a:graphicData>
        </a:graphic>
      </p:graphicFrame>
      <p:sp>
        <p:nvSpPr>
          <p:cNvPr id="14" name="TextBox 13"/>
          <p:cNvSpPr txBox="1"/>
          <p:nvPr/>
        </p:nvSpPr>
        <p:spPr>
          <a:xfrm>
            <a:off x="4422465" y="6004910"/>
            <a:ext cx="3683829" cy="400110"/>
          </a:xfrm>
          <a:prstGeom prst="rect">
            <a:avLst/>
          </a:prstGeom>
          <a:noFill/>
        </p:spPr>
        <p:txBody>
          <a:bodyPr wrap="none" rtlCol="0">
            <a:spAutoFit/>
          </a:bodyPr>
          <a:lstStyle/>
          <a:p>
            <a:r>
              <a:rPr lang="en-IN" sz="2000" dirty="0">
                <a:solidFill>
                  <a:srgbClr val="FF0000"/>
                </a:solidFill>
                <a:latin typeface="+mj-lt"/>
              </a:rPr>
              <a:t>Valid for a given wavelength range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08720"/>
            <a:ext cx="5177217" cy="5339680"/>
          </a:xfrm>
        </p:spPr>
        <p:txBody>
          <a:bodyPr/>
          <a:lstStyle/>
          <a:p>
            <a:r>
              <a:rPr lang="en-IN" dirty="0"/>
              <a:t>Use appropriate safety eyewear whenever working near laser beams with non-negligible powers </a:t>
            </a:r>
          </a:p>
          <a:p>
            <a:pPr lvl="1"/>
            <a:r>
              <a:rPr lang="en-IN" dirty="0"/>
              <a:t>&gt; Class 2 for visible lasers</a:t>
            </a:r>
          </a:p>
          <a:p>
            <a:pPr lvl="1"/>
            <a:r>
              <a:rPr lang="en-IN" dirty="0"/>
              <a:t>&gt; Class 1 for invisible lasers</a:t>
            </a:r>
          </a:p>
          <a:p>
            <a:pPr lvl="1"/>
            <a:r>
              <a:rPr lang="en-IN" dirty="0"/>
              <a:t>Even if you personally are not using the laser</a:t>
            </a:r>
          </a:p>
          <a:p>
            <a:r>
              <a:rPr lang="en-IN" dirty="0"/>
              <a:t>Use laser safety curtains, laser barriers and laser-blocks to prevent direct or reflected light from leaving the experimental area.</a:t>
            </a:r>
          </a:p>
          <a:p>
            <a:r>
              <a:rPr lang="en-IN" dirty="0"/>
              <a:t>Post appropriate warning signs or labels near laser setups or rooms.</a:t>
            </a:r>
          </a:p>
          <a:p>
            <a:endParaRPr lang="en-IN" dirty="0"/>
          </a:p>
        </p:txBody>
      </p:sp>
      <p:sp>
        <p:nvSpPr>
          <p:cNvPr id="2" name="Title 1"/>
          <p:cNvSpPr>
            <a:spLocks noGrp="1"/>
          </p:cNvSpPr>
          <p:nvPr>
            <p:ph type="title"/>
          </p:nvPr>
        </p:nvSpPr>
        <p:spPr/>
        <p:txBody>
          <a:bodyPr/>
          <a:lstStyle/>
          <a:p>
            <a:r>
              <a:rPr lang="en-IN" dirty="0"/>
              <a:t>LS: Safe practices</a:t>
            </a:r>
          </a:p>
        </p:txBody>
      </p:sp>
      <p:grpSp>
        <p:nvGrpSpPr>
          <p:cNvPr id="9" name="Group 8"/>
          <p:cNvGrpSpPr/>
          <p:nvPr/>
        </p:nvGrpSpPr>
        <p:grpSpPr>
          <a:xfrm>
            <a:off x="6012160" y="263945"/>
            <a:ext cx="2597258" cy="1518115"/>
            <a:chOff x="8432080" y="4386160"/>
            <a:chExt cx="2597258" cy="1518115"/>
          </a:xfrm>
        </p:grpSpPr>
        <p:pic>
          <p:nvPicPr>
            <p:cNvPr id="10" name="Picture 4" descr="Image result for eye wear for laser safet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61" t="10767" r="13434" b="25402"/>
            <a:stretch>
              <a:fillRect/>
            </a:stretch>
          </p:blipFill>
          <p:spPr bwMode="auto">
            <a:xfrm>
              <a:off x="8432080" y="4386160"/>
              <a:ext cx="2597258" cy="1518115"/>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8702161" y="4748791"/>
              <a:ext cx="1408250" cy="792851"/>
            </a:xfrm>
            <a:prstGeom prst="ellipse">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39940" name="Picture 4" descr="Image result for laser curt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5817" y="1928100"/>
            <a:ext cx="3603928" cy="27029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Image result for laser warning labe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9367"/>
          <a:stretch>
            <a:fillRect/>
          </a:stretch>
        </p:blipFill>
        <p:spPr bwMode="auto">
          <a:xfrm>
            <a:off x="4470661" y="4737949"/>
            <a:ext cx="4520937" cy="18249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laser warning labe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08" t="2371" r="1532" b="4837"/>
          <a:stretch>
            <a:fillRect/>
          </a:stretch>
        </p:blipFill>
        <p:spPr bwMode="auto">
          <a:xfrm>
            <a:off x="611560" y="4737949"/>
            <a:ext cx="3711888" cy="18249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908720"/>
            <a:ext cx="5855569" cy="5472608"/>
          </a:xfrm>
        </p:spPr>
        <p:txBody>
          <a:bodyPr>
            <a:normAutofit/>
          </a:bodyPr>
          <a:lstStyle/>
          <a:p>
            <a:r>
              <a:rPr lang="en-IN" dirty="0"/>
              <a:t>Carry out experiments on an optical table such that all laser beams travel horizontally.</a:t>
            </a:r>
          </a:p>
          <a:p>
            <a:r>
              <a:rPr lang="en-IN" dirty="0"/>
              <a:t>Do not place laser beams at eye level.</a:t>
            </a:r>
          </a:p>
          <a:p>
            <a:r>
              <a:rPr lang="en-IN" dirty="0"/>
              <a:t>Turn off the laser before manipulating beam path</a:t>
            </a:r>
          </a:p>
          <a:p>
            <a:r>
              <a:rPr lang="en-IN" dirty="0"/>
              <a:t>If possible, reduce the output power of a laser during alignment procedures.</a:t>
            </a:r>
          </a:p>
          <a:p>
            <a:r>
              <a:rPr lang="en-IN" dirty="0"/>
              <a:t>All beams should be terminated at the table</a:t>
            </a:r>
          </a:p>
          <a:p>
            <a:r>
              <a:rPr lang="en-IN" dirty="0"/>
              <a:t>Laboratory doors should be closed whenever a laser is in use.</a:t>
            </a:r>
          </a:p>
          <a:p>
            <a:r>
              <a:rPr lang="en-IN" dirty="0"/>
              <a:t>Be aware that lenses and other optical devices may reflect a portion of the incident beam from the front or rear surface.</a:t>
            </a:r>
          </a:p>
          <a:p>
            <a:r>
              <a:rPr lang="en-IN" dirty="0"/>
              <a:t>No jewellery, watches, etc</a:t>
            </a:r>
          </a:p>
          <a:p>
            <a:endParaRPr lang="en-IN" dirty="0"/>
          </a:p>
          <a:p>
            <a:endParaRPr lang="en-IN" dirty="0"/>
          </a:p>
        </p:txBody>
      </p:sp>
      <p:sp>
        <p:nvSpPr>
          <p:cNvPr id="8" name="Title 7"/>
          <p:cNvSpPr>
            <a:spLocks noGrp="1"/>
          </p:cNvSpPr>
          <p:nvPr>
            <p:ph type="title"/>
          </p:nvPr>
        </p:nvSpPr>
        <p:spPr/>
        <p:txBody>
          <a:bodyPr/>
          <a:lstStyle/>
          <a:p>
            <a:r>
              <a:rPr lang="en-IN" dirty="0"/>
              <a:t>LS: Safe practices</a:t>
            </a:r>
          </a:p>
        </p:txBody>
      </p:sp>
      <p:sp>
        <p:nvSpPr>
          <p:cNvPr id="4" name="Title 1"/>
          <p:cNvSpPr txBox="1"/>
          <p:nvPr/>
        </p:nvSpPr>
        <p:spPr>
          <a:xfrm>
            <a:off x="628650" y="86375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N" sz="1500" b="1" dirty="0">
              <a:solidFill>
                <a:schemeClr val="accent5">
                  <a:lumMod val="75000"/>
                </a:schemeClr>
              </a:solidFill>
            </a:endParaRPr>
          </a:p>
        </p:txBody>
      </p:sp>
      <p:pic>
        <p:nvPicPr>
          <p:cNvPr id="11" name="Picture 4" descr="Image result for laser safety curtai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3007" y="1770289"/>
            <a:ext cx="3000985" cy="23912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las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5611" y="151979"/>
            <a:ext cx="2968630" cy="16698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laser reflec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5611" y="4069303"/>
            <a:ext cx="2956508" cy="1971968"/>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Image result for reflective jewelr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670" t="19243" r="27832" b="11059"/>
          <a:stretch>
            <a:fillRect/>
          </a:stretch>
        </p:blipFill>
        <p:spPr bwMode="auto">
          <a:xfrm>
            <a:off x="3707904" y="5379634"/>
            <a:ext cx="108012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Image result for wat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0690" y="5379634"/>
            <a:ext cx="1080120" cy="1080120"/>
          </a:xfrm>
          <a:prstGeom prst="rect">
            <a:avLst/>
          </a:prstGeom>
          <a:noFill/>
          <a:extLst>
            <a:ext uri="{909E8E84-426E-40DD-AFC4-6F175D3DCCD1}">
              <a14:hiddenFill xmlns:a14="http://schemas.microsoft.com/office/drawing/2010/main">
                <a:solidFill>
                  <a:srgbClr val="FFFFFF"/>
                </a:solidFill>
              </a14:hiddenFill>
            </a:ext>
          </a:extLst>
        </p:spPr>
      </p:pic>
      <p:sp>
        <p:nvSpPr>
          <p:cNvPr id="16" name="Multiplication Sign 15"/>
          <p:cNvSpPr/>
          <p:nvPr/>
        </p:nvSpPr>
        <p:spPr>
          <a:xfrm>
            <a:off x="4306647" y="5445328"/>
            <a:ext cx="936000" cy="936000"/>
          </a:xfrm>
          <a:prstGeom prst="mathMultiply">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N">
              <a:solidFill>
                <a:schemeClr val="tx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I: Radiation Safety (RS)</a:t>
            </a:r>
          </a:p>
        </p:txBody>
      </p:sp>
      <p:sp>
        <p:nvSpPr>
          <p:cNvPr id="8" name="Text Placeholder 7"/>
          <p:cNvSpPr>
            <a:spLocks noGrp="1"/>
          </p:cNvSpPr>
          <p:nvPr>
            <p:ph type="body" idx="1"/>
          </p:nvPr>
        </p:nvSpPr>
        <p:spPr/>
        <p:txBody>
          <a:bodyPr/>
          <a:lstStyle/>
          <a:p>
            <a:r>
              <a:rPr lang="en-IN" dirty="0"/>
              <a:t>X-rays, Magnetic fields, Radioactivity, etc.</a:t>
            </a:r>
          </a:p>
        </p:txBody>
      </p:sp>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68</a:t>
            </a:fld>
            <a:endParaRPr lang="en-US"/>
          </a:p>
        </p:txBody>
      </p:sp>
      <p:pic>
        <p:nvPicPr>
          <p:cNvPr id="41986" name="Picture 2" descr="Image result for radiation safe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49" y="1092529"/>
            <a:ext cx="2566983" cy="17661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AER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435" y="1190785"/>
            <a:ext cx="1569660" cy="15696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TLD badges"/>
          <p:cNvPicPr>
            <a:picLocks noChangeAspect="1" noChangeArrowheads="1"/>
          </p:cNvPicPr>
          <p:nvPr/>
        </p:nvPicPr>
        <p:blipFill rotWithShape="1">
          <a:blip r:embed="rId4">
            <a:extLst>
              <a:ext uri="{28A0092B-C50C-407E-A947-70E740481C1C}">
                <a14:useLocalDpi xmlns:a14="http://schemas.microsoft.com/office/drawing/2010/main" val="0"/>
              </a:ext>
            </a:extLst>
          </a:blip>
          <a:srcRect r="75071"/>
          <a:stretch>
            <a:fillRect/>
          </a:stretch>
        </p:blipFill>
        <p:spPr bwMode="auto">
          <a:xfrm>
            <a:off x="5154181" y="603840"/>
            <a:ext cx="930796"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caution radioactive materials sig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4301" y="1092529"/>
            <a:ext cx="2448272" cy="1771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69</a:t>
            </a:fld>
            <a:endParaRPr lang="en-US"/>
          </a:p>
        </p:txBody>
      </p:sp>
      <p:sp>
        <p:nvSpPr>
          <p:cNvPr id="7" name="Title 6"/>
          <p:cNvSpPr>
            <a:spLocks noGrp="1"/>
          </p:cNvSpPr>
          <p:nvPr>
            <p:ph type="title"/>
          </p:nvPr>
        </p:nvSpPr>
        <p:spPr/>
        <p:txBody>
          <a:bodyPr/>
          <a:lstStyle/>
          <a:p>
            <a:r>
              <a:rPr lang="en-IN" dirty="0"/>
              <a:t>RS: X-ray Protection Practices</a:t>
            </a:r>
          </a:p>
        </p:txBody>
      </p:sp>
      <p:sp>
        <p:nvSpPr>
          <p:cNvPr id="17" name="Rectangle 16"/>
          <p:cNvSpPr/>
          <p:nvPr/>
        </p:nvSpPr>
        <p:spPr>
          <a:xfrm>
            <a:off x="1763688" y="908720"/>
            <a:ext cx="5439566" cy="461665"/>
          </a:xfrm>
          <a:prstGeom prst="rect">
            <a:avLst/>
          </a:prstGeom>
        </p:spPr>
        <p:txBody>
          <a:bodyPr wrap="none">
            <a:spAutoFit/>
          </a:bodyPr>
          <a:lstStyle/>
          <a:p>
            <a:pPr algn="ctr"/>
            <a:r>
              <a:rPr lang="en-US" sz="2400" dirty="0"/>
              <a:t>As Low As Reasonably Achievable (ALARA)</a:t>
            </a:r>
          </a:p>
        </p:txBody>
      </p:sp>
      <p:graphicFrame>
        <p:nvGraphicFramePr>
          <p:cNvPr id="23" name="Content Placeholder 22"/>
          <p:cNvGraphicFramePr>
            <a:graphicFrameLocks noGrp="1"/>
          </p:cNvGraphicFramePr>
          <p:nvPr>
            <p:ph idx="1"/>
          </p:nvPr>
        </p:nvGraphicFramePr>
        <p:xfrm>
          <a:off x="238152" y="1474229"/>
          <a:ext cx="8763000" cy="2242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9" name="Group 28"/>
          <p:cNvGrpSpPr/>
          <p:nvPr/>
        </p:nvGrpSpPr>
        <p:grpSpPr>
          <a:xfrm>
            <a:off x="322557" y="4005063"/>
            <a:ext cx="8678596" cy="2242804"/>
            <a:chOff x="322557" y="4005063"/>
            <a:chExt cx="8678596" cy="2242804"/>
          </a:xfrm>
        </p:grpSpPr>
        <p:pic>
          <p:nvPicPr>
            <p:cNvPr id="43010" name="Picture 2" descr="Image result for AER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255" y="4320040"/>
              <a:ext cx="1569660" cy="156966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063613" y="4294501"/>
              <a:ext cx="2508387" cy="1631216"/>
            </a:xfrm>
            <a:prstGeom prst="rect">
              <a:avLst/>
            </a:prstGeom>
            <a:noFill/>
          </p:spPr>
          <p:txBody>
            <a:bodyPr wrap="square" rtlCol="0">
              <a:spAutoFit/>
            </a:bodyPr>
            <a:lstStyle/>
            <a:p>
              <a:r>
                <a:rPr lang="en-IN" sz="2000" dirty="0">
                  <a:latin typeface="+mj-lt"/>
                </a:rPr>
                <a:t>Exposed X-ray </a:t>
              </a:r>
              <a:r>
                <a:rPr lang="en-IN" sz="2000" dirty="0"/>
                <a:t>sources</a:t>
              </a:r>
              <a:r>
                <a:rPr lang="en-IN" sz="2000" dirty="0">
                  <a:latin typeface="+mj-lt"/>
                </a:rPr>
                <a:t> and self-designed equipment may need to be registered with AERB on </a:t>
              </a:r>
              <a:r>
                <a:rPr lang="en-IN" sz="2000" dirty="0" err="1">
                  <a:latin typeface="+mj-lt"/>
                </a:rPr>
                <a:t>eLORA</a:t>
              </a:r>
              <a:endParaRPr lang="en-IN" sz="2000" dirty="0">
                <a:latin typeface="+mj-lt"/>
              </a:endParaRPr>
            </a:p>
          </p:txBody>
        </p:sp>
        <p:sp>
          <p:nvSpPr>
            <p:cNvPr id="26" name="Rectangle 25"/>
            <p:cNvSpPr/>
            <p:nvPr/>
          </p:nvSpPr>
          <p:spPr>
            <a:xfrm>
              <a:off x="322557" y="4005064"/>
              <a:ext cx="4249443" cy="22428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7" name="Group 26"/>
            <p:cNvGrpSpPr/>
            <p:nvPr/>
          </p:nvGrpSpPr>
          <p:grpSpPr>
            <a:xfrm>
              <a:off x="4751710" y="4005063"/>
              <a:ext cx="4249443" cy="2242803"/>
              <a:chOff x="4751710" y="4005063"/>
              <a:chExt cx="4249443" cy="2242803"/>
            </a:xfrm>
          </p:grpSpPr>
          <p:sp>
            <p:nvSpPr>
              <p:cNvPr id="25" name="Rectangle 24"/>
              <p:cNvSpPr/>
              <p:nvPr/>
            </p:nvSpPr>
            <p:spPr>
              <a:xfrm>
                <a:off x="6038502" y="4310856"/>
                <a:ext cx="2782942" cy="1631216"/>
              </a:xfrm>
              <a:prstGeom prst="rect">
                <a:avLst/>
              </a:prstGeom>
            </p:spPr>
            <p:txBody>
              <a:bodyPr wrap="square">
                <a:spAutoFit/>
              </a:bodyPr>
              <a:lstStyle/>
              <a:p>
                <a:r>
                  <a:rPr lang="en-IN" sz="2000" dirty="0">
                    <a:solidFill>
                      <a:srgbClr val="000000"/>
                    </a:solidFill>
                    <a:ea typeface="Times New Roman" panose="02020603050405020304" pitchFamily="18" charset="0"/>
                  </a:rPr>
                  <a:t>Depending on the instrument, may need </a:t>
                </a:r>
                <a:r>
                  <a:rPr lang="en-US" sz="2000" dirty="0" err="1"/>
                  <a:t>thermoluminescent</a:t>
                </a:r>
                <a:r>
                  <a:rPr lang="en-US" sz="2000" dirty="0"/>
                  <a:t> dosimeter (TLD), a type of radiation dosimeter</a:t>
                </a:r>
                <a:endParaRPr lang="en-IN" sz="2000" dirty="0"/>
              </a:p>
            </p:txBody>
          </p:sp>
          <p:sp>
            <p:nvSpPr>
              <p:cNvPr id="28" name="Rectangle 27"/>
              <p:cNvSpPr/>
              <p:nvPr/>
            </p:nvSpPr>
            <p:spPr>
              <a:xfrm>
                <a:off x="4751710" y="4005063"/>
                <a:ext cx="4249443" cy="22428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3012" name="Picture 4" descr="Image result for TLD badges"/>
              <p:cNvPicPr>
                <a:picLocks noChangeAspect="1" noChangeArrowheads="1"/>
              </p:cNvPicPr>
              <p:nvPr/>
            </p:nvPicPr>
            <p:blipFill rotWithShape="1">
              <a:blip r:embed="rId8">
                <a:extLst>
                  <a:ext uri="{28A0092B-C50C-407E-A947-70E740481C1C}">
                    <a14:useLocalDpi xmlns:a14="http://schemas.microsoft.com/office/drawing/2010/main" val="0"/>
                  </a:ext>
                </a:extLst>
              </a:blip>
              <a:srcRect r="75071"/>
              <a:stretch>
                <a:fillRect/>
              </a:stretch>
            </p:blipFill>
            <p:spPr bwMode="auto">
              <a:xfrm>
                <a:off x="4966062" y="4040614"/>
                <a:ext cx="930796" cy="2171700"/>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General Lab Safety</a:t>
            </a:r>
          </a:p>
        </p:txBody>
      </p:sp>
      <p:sp>
        <p:nvSpPr>
          <p:cNvPr id="3" name="Slide Number Placeholder 2"/>
          <p:cNvSpPr>
            <a:spLocks noGrp="1"/>
          </p:cNvSpPr>
          <p:nvPr>
            <p:ph type="sldNum" sz="quarter" idx="12"/>
          </p:nvPr>
        </p:nvSpPr>
        <p:spPr/>
        <p:txBody>
          <a:bodyPr/>
          <a:lstStyle/>
          <a:p>
            <a:fld id="{913914EC-D32E-465B-AB5A-C301A297C11C}" type="slidenum">
              <a:rPr lang="en-US" smtClean="0"/>
              <a:pPr/>
              <a:t>7</a:t>
            </a:fld>
            <a:endParaRPr lang="en-US"/>
          </a:p>
        </p:txBody>
      </p:sp>
      <p:sp>
        <p:nvSpPr>
          <p:cNvPr id="4" name="Date Placeholder 3"/>
          <p:cNvSpPr>
            <a:spLocks noGrp="1"/>
          </p:cNvSpPr>
          <p:nvPr>
            <p:ph type="dt" sz="half" idx="10"/>
          </p:nvPr>
        </p:nvSpPr>
        <p:spPr/>
        <p:txBody>
          <a:bodyPr/>
          <a:lstStyle/>
          <a:p>
            <a:r>
              <a:rPr lang="en-US"/>
              <a:t>28-Jan-2019</a:t>
            </a:r>
          </a:p>
        </p:txBody>
      </p:sp>
      <p:sp>
        <p:nvSpPr>
          <p:cNvPr id="5" name="Title 4"/>
          <p:cNvSpPr>
            <a:spLocks noGrp="1"/>
          </p:cNvSpPr>
          <p:nvPr>
            <p:ph type="title"/>
          </p:nvPr>
        </p:nvSpPr>
        <p:spPr/>
        <p:txBody>
          <a:bodyPr/>
          <a:lstStyle/>
          <a:p>
            <a:r>
              <a:rPr lang="en-IN" dirty="0"/>
              <a:t>PPE: Nothing Should Dangle</a:t>
            </a:r>
          </a:p>
        </p:txBody>
      </p:sp>
      <p:pic>
        <p:nvPicPr>
          <p:cNvPr id="512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9750" r="9750"/>
          <a:stretch>
            <a:fillRect/>
          </a:stretch>
        </p:blipFill>
        <p:spPr bwMode="auto">
          <a:xfrm>
            <a:off x="440313" y="980728"/>
            <a:ext cx="3888432" cy="3888432"/>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ication Sign 5"/>
          <p:cNvSpPr/>
          <p:nvPr/>
        </p:nvSpPr>
        <p:spPr>
          <a:xfrm>
            <a:off x="2764069" y="3310334"/>
            <a:ext cx="1785981" cy="1768890"/>
          </a:xfrm>
          <a:prstGeom prst="mathMultiply">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N">
              <a:solidFill>
                <a:schemeClr val="tx1"/>
              </a:solidFill>
            </a:endParaRPr>
          </a:p>
        </p:txBody>
      </p:sp>
      <p:pic>
        <p:nvPicPr>
          <p:cNvPr id="5124" name="Picture 4" descr="Image result for safety hair"/>
          <p:cNvPicPr>
            <a:picLocks noChangeAspect="1" noChangeArrowheads="1"/>
          </p:cNvPicPr>
          <p:nvPr/>
        </p:nvPicPr>
        <p:blipFill rotWithShape="1">
          <a:blip r:embed="rId3">
            <a:extLst>
              <a:ext uri="{28A0092B-C50C-407E-A947-70E740481C1C}">
                <a14:useLocalDpi xmlns:a14="http://schemas.microsoft.com/office/drawing/2010/main" val="0"/>
              </a:ext>
            </a:extLst>
          </a:blip>
          <a:srcRect l="15995" r="42210" b="15679"/>
          <a:stretch>
            <a:fillRect/>
          </a:stretch>
        </p:blipFill>
        <p:spPr bwMode="auto">
          <a:xfrm>
            <a:off x="4815255" y="980728"/>
            <a:ext cx="3888432" cy="3888432"/>
          </a:xfrm>
          <a:prstGeom prst="rect">
            <a:avLst/>
          </a:prstGeom>
          <a:noFill/>
          <a:extLst>
            <a:ext uri="{909E8E84-426E-40DD-AFC4-6F175D3DCCD1}">
              <a14:hiddenFill xmlns:a14="http://schemas.microsoft.com/office/drawing/2010/main">
                <a:solidFill>
                  <a:srgbClr val="FFFFFF"/>
                </a:solidFill>
              </a14:hiddenFill>
            </a:ext>
          </a:extLst>
        </p:spPr>
      </p:pic>
      <p:sp>
        <p:nvSpPr>
          <p:cNvPr id="7" name="L-Shape 6"/>
          <p:cNvSpPr/>
          <p:nvPr/>
        </p:nvSpPr>
        <p:spPr>
          <a:xfrm rot="19313838">
            <a:off x="6890894" y="3368505"/>
            <a:ext cx="1830352" cy="1137238"/>
          </a:xfrm>
          <a:prstGeom prst="corner">
            <a:avLst>
              <a:gd name="adj1" fmla="val 37115"/>
              <a:gd name="adj2" fmla="val 4031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 name="TextBox 7"/>
          <p:cNvSpPr txBox="1"/>
          <p:nvPr/>
        </p:nvSpPr>
        <p:spPr>
          <a:xfrm>
            <a:off x="503128" y="5079224"/>
            <a:ext cx="3762801" cy="830997"/>
          </a:xfrm>
          <a:prstGeom prst="rect">
            <a:avLst/>
          </a:prstGeom>
          <a:noFill/>
        </p:spPr>
        <p:txBody>
          <a:bodyPr wrap="square" rtlCol="0">
            <a:spAutoFit/>
          </a:bodyPr>
          <a:lstStyle/>
          <a:p>
            <a:r>
              <a:rPr lang="en-IN" sz="2400" dirty="0">
                <a:latin typeface="+mj-lt"/>
              </a:rPr>
              <a:t>No dangling hair, necklaces, earrings, dupattas</a:t>
            </a:r>
          </a:p>
        </p:txBody>
      </p:sp>
      <p:sp>
        <p:nvSpPr>
          <p:cNvPr id="9" name="TextBox 8"/>
          <p:cNvSpPr txBox="1"/>
          <p:nvPr/>
        </p:nvSpPr>
        <p:spPr>
          <a:xfrm>
            <a:off x="6596683" y="6531592"/>
            <a:ext cx="1979068" cy="307777"/>
          </a:xfrm>
          <a:prstGeom prst="rect">
            <a:avLst/>
          </a:prstGeom>
          <a:noFill/>
        </p:spPr>
        <p:txBody>
          <a:bodyPr wrap="none" rtlCol="0">
            <a:spAutoFit/>
          </a:bodyPr>
          <a:lstStyle/>
          <a:p>
            <a:r>
              <a:rPr lang="en-IN" sz="1400" dirty="0">
                <a:latin typeface="+mj-lt"/>
              </a:rPr>
              <a:t>From WW2 safety videos</a:t>
            </a:r>
          </a:p>
        </p:txBody>
      </p:sp>
      <p:sp>
        <p:nvSpPr>
          <p:cNvPr id="13" name="TextBox 12"/>
          <p:cNvSpPr txBox="1"/>
          <p:nvPr/>
        </p:nvSpPr>
        <p:spPr>
          <a:xfrm>
            <a:off x="4940886" y="5052663"/>
            <a:ext cx="3762801" cy="1200329"/>
          </a:xfrm>
          <a:prstGeom prst="rect">
            <a:avLst/>
          </a:prstGeom>
          <a:noFill/>
        </p:spPr>
        <p:txBody>
          <a:bodyPr wrap="square" rtlCol="0">
            <a:spAutoFit/>
          </a:bodyPr>
          <a:lstStyle/>
          <a:p>
            <a:r>
              <a:rPr lang="en-IN" sz="2400" dirty="0">
                <a:latin typeface="+mj-lt"/>
              </a:rPr>
              <a:t>Tie-up hair or use hairnets</a:t>
            </a:r>
          </a:p>
          <a:p>
            <a:endParaRPr lang="en-IN" sz="2400" dirty="0">
              <a:latin typeface="+mj-lt"/>
            </a:endParaRPr>
          </a:p>
          <a:p>
            <a:r>
              <a:rPr lang="en-IN" sz="2400" dirty="0">
                <a:latin typeface="+mj-lt"/>
              </a:rPr>
              <a:t>Avoid or tie dupattas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70</a:t>
            </a:fld>
            <a:endParaRPr lang="en-US"/>
          </a:p>
        </p:txBody>
      </p:sp>
      <p:sp>
        <p:nvSpPr>
          <p:cNvPr id="6" name="Title 5"/>
          <p:cNvSpPr>
            <a:spLocks noGrp="1"/>
          </p:cNvSpPr>
          <p:nvPr>
            <p:ph type="title"/>
          </p:nvPr>
        </p:nvSpPr>
        <p:spPr/>
        <p:txBody>
          <a:bodyPr/>
          <a:lstStyle/>
          <a:p>
            <a:r>
              <a:rPr lang="en-IN" dirty="0"/>
              <a:t>RS: Radioactive Materials</a:t>
            </a:r>
          </a:p>
        </p:txBody>
      </p:sp>
      <p:pic>
        <p:nvPicPr>
          <p:cNvPr id="44034" name="Picture 2" descr="A lab bench set up with absorbent paper, dedicated pipettors and shie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24744"/>
            <a:ext cx="4876799" cy="36575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94062" y="4938730"/>
            <a:ext cx="4876798" cy="1200329"/>
          </a:xfrm>
          <a:prstGeom prst="rect">
            <a:avLst/>
          </a:prstGeom>
        </p:spPr>
        <p:txBody>
          <a:bodyPr wrap="square">
            <a:spAutoFit/>
          </a:bodyPr>
          <a:lstStyle/>
          <a:p>
            <a:pPr marL="285750" indent="-285750">
              <a:buFont typeface="Arial" panose="020B0604020202020204" pitchFamily="34" charset="0"/>
              <a:buChar char="•"/>
            </a:pPr>
            <a:r>
              <a:rPr lang="en-US" dirty="0"/>
              <a:t>Use absorbent paper on all surfaces</a:t>
            </a:r>
          </a:p>
          <a:p>
            <a:pPr marL="285750" indent="-285750">
              <a:buFont typeface="Arial" panose="020B0604020202020204" pitchFamily="34" charset="0"/>
              <a:buChar char="•"/>
            </a:pPr>
            <a:r>
              <a:rPr lang="en-US" dirty="0"/>
              <a:t>Use appropriate shielding</a:t>
            </a:r>
          </a:p>
          <a:p>
            <a:pPr marL="285750" indent="-285750">
              <a:buFont typeface="Arial" panose="020B0604020202020204" pitchFamily="34" charset="0"/>
              <a:buChar char="•"/>
            </a:pPr>
            <a:r>
              <a:rPr lang="en-US" dirty="0"/>
              <a:t>Use dedicated equipment</a:t>
            </a:r>
          </a:p>
          <a:p>
            <a:pPr marL="285750" indent="-285750">
              <a:buFont typeface="Arial" panose="020B0604020202020204" pitchFamily="34" charset="0"/>
              <a:buChar char="•"/>
            </a:pPr>
            <a:r>
              <a:rPr lang="en-US" dirty="0"/>
              <a:t>Clearly label everything</a:t>
            </a:r>
            <a:endParaRPr lang="en-IN" dirty="0"/>
          </a:p>
        </p:txBody>
      </p:sp>
      <p:pic>
        <p:nvPicPr>
          <p:cNvPr id="44036" name="Picture 4" descr="Image result for caution radioactive materials sig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7" y="156653"/>
            <a:ext cx="2885295" cy="2088232"/>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Image result for radioactive storage 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5812" y="2379412"/>
            <a:ext cx="2365754" cy="236575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364088" y="4916870"/>
            <a:ext cx="3627510" cy="1200329"/>
          </a:xfrm>
          <a:prstGeom prst="rect">
            <a:avLst/>
          </a:prstGeom>
        </p:spPr>
        <p:txBody>
          <a:bodyPr wrap="square">
            <a:spAutoFit/>
          </a:bodyPr>
          <a:lstStyle/>
          <a:p>
            <a:pPr marL="285750" indent="-285750">
              <a:buFont typeface="Arial" panose="020B0604020202020204" pitchFamily="34" charset="0"/>
              <a:buChar char="•"/>
            </a:pPr>
            <a:r>
              <a:rPr lang="en-US" dirty="0"/>
              <a:t>Store material under lock and key</a:t>
            </a:r>
          </a:p>
          <a:p>
            <a:pPr marL="285750" indent="-285750">
              <a:buFont typeface="Arial" panose="020B0604020202020204" pitchFamily="34" charset="0"/>
              <a:buChar char="•"/>
            </a:pPr>
            <a:r>
              <a:rPr lang="en-US" dirty="0"/>
              <a:t>Keep a track of usage</a:t>
            </a:r>
          </a:p>
          <a:p>
            <a:pPr marL="285750" indent="-285750">
              <a:buFont typeface="Arial" panose="020B0604020202020204" pitchFamily="34" charset="0"/>
              <a:buChar char="•"/>
            </a:pPr>
            <a:r>
              <a:rPr lang="en-US" dirty="0"/>
              <a:t>Supervise visitors</a:t>
            </a:r>
          </a:p>
          <a:p>
            <a:pPr marL="285750" indent="-285750">
              <a:buFont typeface="Arial" panose="020B0604020202020204" pitchFamily="34" charset="0"/>
              <a:buChar char="•"/>
            </a:pPr>
            <a:r>
              <a:rPr lang="en-US" dirty="0"/>
              <a:t>Segregate waste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26896" y="980728"/>
            <a:ext cx="7594107" cy="511256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r>
              <a:rPr lang="en-US"/>
              <a:t>28-Jan-2019</a:t>
            </a:r>
          </a:p>
        </p:txBody>
      </p:sp>
      <p:sp>
        <p:nvSpPr>
          <p:cNvPr id="2" name="Footer Placeholder 1"/>
          <p:cNvSpPr>
            <a:spLocks noGrp="1"/>
          </p:cNvSpPr>
          <p:nvPr>
            <p:ph type="ftr" sz="quarter" idx="11"/>
          </p:nvPr>
        </p:nvSpPr>
        <p:spPr/>
        <p:txBody>
          <a:bodyPr/>
          <a:lstStyle/>
          <a:p>
            <a:r>
              <a:rPr lang="en-US"/>
              <a:t>General Lab Safety</a:t>
            </a:r>
          </a:p>
        </p:txBody>
      </p:sp>
      <p:sp>
        <p:nvSpPr>
          <p:cNvPr id="3" name="Slide Number Placeholder 2"/>
          <p:cNvSpPr>
            <a:spLocks noGrp="1"/>
          </p:cNvSpPr>
          <p:nvPr>
            <p:ph type="sldNum" sz="quarter" idx="12"/>
          </p:nvPr>
        </p:nvSpPr>
        <p:spPr/>
        <p:txBody>
          <a:bodyPr/>
          <a:lstStyle/>
          <a:p>
            <a:fld id="{913914EC-D32E-465B-AB5A-C301A297C11C}" type="slidenum">
              <a:rPr lang="en-US" smtClean="0"/>
              <a:pPr/>
              <a:t>71</a:t>
            </a:fld>
            <a:endParaRPr lang="en-US"/>
          </a:p>
        </p:txBody>
      </p:sp>
      <p:sp>
        <p:nvSpPr>
          <p:cNvPr id="5" name="Title 4"/>
          <p:cNvSpPr>
            <a:spLocks noGrp="1"/>
          </p:cNvSpPr>
          <p:nvPr>
            <p:ph type="title"/>
          </p:nvPr>
        </p:nvSpPr>
        <p:spPr/>
        <p:txBody>
          <a:bodyPr/>
          <a:lstStyle/>
          <a:p>
            <a:r>
              <a:rPr lang="en-IN" dirty="0"/>
              <a:t>RS: Shielding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72</a:t>
            </a:fld>
            <a:endParaRPr lang="en-US"/>
          </a:p>
        </p:txBody>
      </p:sp>
      <p:sp>
        <p:nvSpPr>
          <p:cNvPr id="6" name="Title 5"/>
          <p:cNvSpPr>
            <a:spLocks noGrp="1"/>
          </p:cNvSpPr>
          <p:nvPr>
            <p:ph type="title"/>
          </p:nvPr>
        </p:nvSpPr>
        <p:spPr/>
        <p:txBody>
          <a:bodyPr/>
          <a:lstStyle/>
          <a:p>
            <a:r>
              <a:rPr lang="en-IN" dirty="0"/>
              <a:t>RS: Limit of exposure for Ionizing Radiation</a:t>
            </a:r>
          </a:p>
        </p:txBody>
      </p:sp>
      <p:graphicFrame>
        <p:nvGraphicFramePr>
          <p:cNvPr id="10" name="Content Placeholder 9"/>
          <p:cNvGraphicFramePr>
            <a:graphicFrameLocks noGrp="1"/>
          </p:cNvGraphicFramePr>
          <p:nvPr>
            <p:ph idx="1"/>
          </p:nvPr>
        </p:nvGraphicFramePr>
        <p:xfrm>
          <a:off x="228599" y="770664"/>
          <a:ext cx="8763000" cy="4916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a:xfrm>
            <a:off x="818925" y="5687226"/>
            <a:ext cx="7582348" cy="400110"/>
          </a:xfrm>
          <a:prstGeom prst="rect">
            <a:avLst/>
          </a:prstGeom>
        </p:spPr>
        <p:txBody>
          <a:bodyPr wrap="square">
            <a:spAutoFit/>
          </a:bodyPr>
          <a:lstStyle/>
          <a:p>
            <a:pPr lvl="0"/>
            <a:r>
              <a:rPr lang="en-US" sz="2000" dirty="0"/>
              <a:t>During pregnancy: equivalent dose limit to embryo/fetus shall be 1 mSv</a:t>
            </a:r>
          </a:p>
        </p:txBody>
      </p:sp>
      <p:sp>
        <p:nvSpPr>
          <p:cNvPr id="12" name="TextBox 11"/>
          <p:cNvSpPr txBox="1"/>
          <p:nvPr/>
        </p:nvSpPr>
        <p:spPr>
          <a:xfrm>
            <a:off x="5670272" y="6339409"/>
            <a:ext cx="2552430" cy="338554"/>
          </a:xfrm>
          <a:prstGeom prst="rect">
            <a:avLst/>
          </a:prstGeom>
          <a:noFill/>
        </p:spPr>
        <p:txBody>
          <a:bodyPr wrap="none" rtlCol="0">
            <a:spAutoFit/>
          </a:bodyPr>
          <a:lstStyle/>
          <a:p>
            <a:r>
              <a:rPr lang="en-IN" sz="1600" dirty="0"/>
              <a:t>AERB Directive No. 01/2011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r>
              <a:rPr lang="en-US" dirty="0"/>
              <a:t>Strong magnetic fields extend beyond strong magnets.</a:t>
            </a:r>
          </a:p>
          <a:p>
            <a:pPr lvl="1"/>
            <a:r>
              <a:rPr lang="en-US" dirty="0"/>
              <a:t>Lines indicating 10‐G and 100‐G levels must be drawn on the floor of the lab.  </a:t>
            </a:r>
            <a:br>
              <a:rPr lang="en-US" dirty="0"/>
            </a:br>
            <a:r>
              <a:rPr lang="en-US" dirty="0"/>
              <a:t>Credit and ATM cards should be kept behind the 100‐G line.   </a:t>
            </a:r>
          </a:p>
          <a:p>
            <a:r>
              <a:rPr lang="en-US" dirty="0"/>
              <a:t>People who have pace makers should consult before entering lab</a:t>
            </a:r>
          </a:p>
          <a:p>
            <a:r>
              <a:rPr lang="en-US" dirty="0"/>
              <a:t>Steel, iron or other magnetic objects should be fastened down or kept behind the 100‐G line.</a:t>
            </a:r>
          </a:p>
          <a:p>
            <a:pPr lvl="1"/>
            <a:r>
              <a:rPr lang="en-US" dirty="0"/>
              <a:t>Be careful with screwdrivers, wrenches and other hand tools lying around the lab</a:t>
            </a:r>
          </a:p>
          <a:p>
            <a:r>
              <a:rPr lang="en-US" dirty="0"/>
              <a:t>All compressed gas cylinders must be kept behind the 100G line </a:t>
            </a:r>
          </a:p>
          <a:p>
            <a:endParaRPr lang="en-IN" dirty="0"/>
          </a:p>
        </p:txBody>
      </p:sp>
      <p:sp>
        <p:nvSpPr>
          <p:cNvPr id="6" name="Date Placeholder 5"/>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73</a:t>
            </a:fld>
            <a:endParaRPr lang="en-US"/>
          </a:p>
        </p:txBody>
      </p:sp>
      <p:sp>
        <p:nvSpPr>
          <p:cNvPr id="7" name="Title 6"/>
          <p:cNvSpPr>
            <a:spLocks noGrp="1"/>
          </p:cNvSpPr>
          <p:nvPr>
            <p:ph type="title"/>
          </p:nvPr>
        </p:nvSpPr>
        <p:spPr/>
        <p:txBody>
          <a:bodyPr/>
          <a:lstStyle/>
          <a:p>
            <a:r>
              <a:rPr lang="en-IN" dirty="0"/>
              <a:t>RS: High magnetic-field safety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N" dirty="0"/>
              <a:t>J: Identify Hazards</a:t>
            </a:r>
          </a:p>
        </p:txBody>
      </p:sp>
      <p:sp>
        <p:nvSpPr>
          <p:cNvPr id="8" name="Text Placeholder 7"/>
          <p:cNvSpPr>
            <a:spLocks noGrp="1"/>
          </p:cNvSpPr>
          <p:nvPr>
            <p:ph type="body" idx="1"/>
          </p:nvPr>
        </p:nvSpPr>
        <p:spPr/>
        <p:txBody>
          <a:bodyPr/>
          <a:lstStyle/>
          <a:p>
            <a:endParaRPr lang="en-IN"/>
          </a:p>
        </p:txBody>
      </p:sp>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2FPair%2FShare+Find+5+mistakes+in+the+picture+with+your+table+partner.+Write+a+lab+rule+that+would+help+prevent+it..jpg"/>
          <p:cNvPicPr>
            <a:picLocks noChangeAspect="1"/>
          </p:cNvPicPr>
          <p:nvPr/>
        </p:nvPicPr>
        <p:blipFill>
          <a:blip r:embed="rId2" cstate="print"/>
          <a:stretch>
            <a:fillRect/>
          </a:stretch>
        </p:blipFill>
        <p:spPr>
          <a:xfrm>
            <a:off x="0" y="0"/>
            <a:ext cx="9144000" cy="6858000"/>
          </a:xfrm>
          <a:prstGeom prst="rect">
            <a:avLst/>
          </a:prstGeom>
        </p:spPr>
      </p:pic>
      <p:sp>
        <p:nvSpPr>
          <p:cNvPr id="3" name="Footer Placeholder 2"/>
          <p:cNvSpPr>
            <a:spLocks noGrp="1"/>
          </p:cNvSpPr>
          <p:nvPr>
            <p:ph type="ftr" sz="quarter" idx="11"/>
          </p:nvPr>
        </p:nvSpPr>
        <p:spPr/>
        <p:txBody>
          <a:bodyPr/>
          <a:lstStyle/>
          <a:p>
            <a:r>
              <a:rPr lang="en-US"/>
              <a:t>General Lab Safety</a:t>
            </a:r>
          </a:p>
        </p:txBody>
      </p:sp>
      <p:sp>
        <p:nvSpPr>
          <p:cNvPr id="4" name="Slide Number Placeholder 3"/>
          <p:cNvSpPr>
            <a:spLocks noGrp="1"/>
          </p:cNvSpPr>
          <p:nvPr>
            <p:ph type="sldNum" sz="quarter" idx="12"/>
          </p:nvPr>
        </p:nvSpPr>
        <p:spPr/>
        <p:txBody>
          <a:bodyPr/>
          <a:lstStyle/>
          <a:p>
            <a:fld id="{913914EC-D32E-465B-AB5A-C301A297C11C}" type="slidenum">
              <a:rPr lang="en-US" smtClean="0"/>
              <a:pPr/>
              <a:t>75</a:t>
            </a:fld>
            <a:endParaRPr lang="en-US"/>
          </a:p>
        </p:txBody>
      </p:sp>
      <p:sp>
        <p:nvSpPr>
          <p:cNvPr id="5" name="Date Placeholder 4"/>
          <p:cNvSpPr>
            <a:spLocks noGrp="1"/>
          </p:cNvSpPr>
          <p:nvPr>
            <p:ph type="dt" sz="half" idx="10"/>
          </p:nvPr>
        </p:nvSpPr>
        <p:spPr/>
        <p:txBody>
          <a:bodyPr/>
          <a:lstStyle/>
          <a:p>
            <a:r>
              <a:rPr lang="en-US"/>
              <a:t>28-Jan-2019</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80910_110555.jpg"/>
          <p:cNvPicPr>
            <a:picLocks noChangeAspect="1"/>
          </p:cNvPicPr>
          <p:nvPr/>
        </p:nvPicPr>
        <p:blipFill>
          <a:blip r:embed="rId2" cstate="print"/>
          <a:stretch>
            <a:fillRect/>
          </a:stretch>
        </p:blipFill>
        <p:spPr>
          <a:xfrm rot="5400000">
            <a:off x="-429588" y="1756014"/>
            <a:ext cx="3888000" cy="2916000"/>
          </a:xfrm>
          <a:prstGeom prst="rect">
            <a:avLst/>
          </a:prstGeom>
        </p:spPr>
      </p:pic>
      <p:pic>
        <p:nvPicPr>
          <p:cNvPr id="5" name="Picture 4" descr="20180910_112820.jpg"/>
          <p:cNvPicPr>
            <a:picLocks noChangeAspect="1"/>
          </p:cNvPicPr>
          <p:nvPr/>
        </p:nvPicPr>
        <p:blipFill>
          <a:blip r:embed="rId3" cstate="print"/>
          <a:stretch>
            <a:fillRect/>
          </a:stretch>
        </p:blipFill>
        <p:spPr>
          <a:xfrm rot="5400000">
            <a:off x="5685588" y="1756012"/>
            <a:ext cx="3888000" cy="2916000"/>
          </a:xfrm>
          <a:prstGeom prst="rect">
            <a:avLst/>
          </a:prstGeom>
        </p:spPr>
      </p:pic>
      <p:pic>
        <p:nvPicPr>
          <p:cNvPr id="6" name="Picture 5" descr="20180910_125546.jpg"/>
          <p:cNvPicPr>
            <a:picLocks noChangeAspect="1"/>
          </p:cNvPicPr>
          <p:nvPr/>
        </p:nvPicPr>
        <p:blipFill>
          <a:blip r:embed="rId4" cstate="print"/>
          <a:stretch>
            <a:fillRect/>
          </a:stretch>
        </p:blipFill>
        <p:spPr>
          <a:xfrm rot="5400000">
            <a:off x="2628000" y="1756012"/>
            <a:ext cx="3888000" cy="2916000"/>
          </a:xfrm>
          <a:prstGeom prst="rect">
            <a:avLst/>
          </a:prstGeom>
        </p:spPr>
      </p:pic>
      <p:sp>
        <p:nvSpPr>
          <p:cNvPr id="8" name="Date Placeholder 7"/>
          <p:cNvSpPr>
            <a:spLocks noGrp="1"/>
          </p:cNvSpPr>
          <p:nvPr>
            <p:ph type="dt" sz="half" idx="10"/>
          </p:nvPr>
        </p:nvSpPr>
        <p:spPr/>
        <p:txBody>
          <a:bodyPr/>
          <a:lstStyle/>
          <a:p>
            <a:r>
              <a:rPr lang="en-US"/>
              <a:t>28-Jan-2019</a:t>
            </a:r>
          </a:p>
        </p:txBody>
      </p:sp>
      <p:sp>
        <p:nvSpPr>
          <p:cNvPr id="2" name="Footer Placeholder 1"/>
          <p:cNvSpPr>
            <a:spLocks noGrp="1"/>
          </p:cNvSpPr>
          <p:nvPr>
            <p:ph type="ftr" sz="quarter" idx="11"/>
          </p:nvPr>
        </p:nvSpPr>
        <p:spPr/>
        <p:txBody>
          <a:bodyPr/>
          <a:lstStyle/>
          <a:p>
            <a:r>
              <a:rPr lang="en-US"/>
              <a:t>General Lab Safety</a:t>
            </a:r>
          </a:p>
        </p:txBody>
      </p:sp>
      <p:sp>
        <p:nvSpPr>
          <p:cNvPr id="7" name="Slide Number Placeholder 6"/>
          <p:cNvSpPr>
            <a:spLocks noGrp="1"/>
          </p:cNvSpPr>
          <p:nvPr>
            <p:ph type="sldNum" sz="quarter" idx="12"/>
          </p:nvPr>
        </p:nvSpPr>
        <p:spPr/>
        <p:txBody>
          <a:bodyPr/>
          <a:lstStyle/>
          <a:p>
            <a:fld id="{913914EC-D32E-465B-AB5A-C301A297C11C}" type="slidenum">
              <a:rPr lang="en-US" smtClean="0"/>
              <a:pPr/>
              <a:t>76</a:t>
            </a:fld>
            <a:endParaRPr lang="en-US"/>
          </a:p>
        </p:txBody>
      </p:sp>
      <p:sp>
        <p:nvSpPr>
          <p:cNvPr id="9" name="Title 8"/>
          <p:cNvSpPr>
            <a:spLocks noGrp="1"/>
          </p:cNvSpPr>
          <p:nvPr>
            <p:ph type="title"/>
          </p:nvPr>
        </p:nvSpPr>
        <p:spPr/>
        <p:txBody>
          <a:bodyPr>
            <a:normAutofit/>
          </a:bodyPr>
          <a:lstStyle/>
          <a:p>
            <a:r>
              <a:rPr lang="en-IN" b="1" dirty="0"/>
              <a:t>Find the hazards</a:t>
            </a:r>
            <a:endParaRPr lang="en-IN" dirty="0"/>
          </a:p>
        </p:txBody>
      </p:sp>
      <p:sp>
        <p:nvSpPr>
          <p:cNvPr id="11" name="Down Arrow 8"/>
          <p:cNvSpPr/>
          <p:nvPr/>
        </p:nvSpPr>
        <p:spPr>
          <a:xfrm>
            <a:off x="293397" y="2781553"/>
            <a:ext cx="1160786" cy="86491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tags</a:t>
            </a:r>
          </a:p>
        </p:txBody>
      </p:sp>
      <p:sp>
        <p:nvSpPr>
          <p:cNvPr id="12" name="Down Arrow 8"/>
          <p:cNvSpPr/>
          <p:nvPr/>
        </p:nvSpPr>
        <p:spPr>
          <a:xfrm>
            <a:off x="1604799" y="3266407"/>
            <a:ext cx="1367613" cy="16003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restraint</a:t>
            </a:r>
          </a:p>
        </p:txBody>
      </p:sp>
      <p:sp>
        <p:nvSpPr>
          <p:cNvPr id="13" name="Down Arrow 8"/>
          <p:cNvSpPr/>
          <p:nvPr/>
        </p:nvSpPr>
        <p:spPr>
          <a:xfrm>
            <a:off x="3779912" y="4892263"/>
            <a:ext cx="1876537" cy="86491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Blocked door</a:t>
            </a:r>
          </a:p>
        </p:txBody>
      </p:sp>
      <p:sp>
        <p:nvSpPr>
          <p:cNvPr id="14" name="Down Arrow 8"/>
          <p:cNvSpPr/>
          <p:nvPr/>
        </p:nvSpPr>
        <p:spPr>
          <a:xfrm>
            <a:off x="6142293" y="1362287"/>
            <a:ext cx="2916000" cy="86491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Accumulated junk</a:t>
            </a:r>
          </a:p>
        </p:txBody>
      </p:sp>
      <p:sp>
        <p:nvSpPr>
          <p:cNvPr id="15" name="Down Arrow 8"/>
          <p:cNvSpPr/>
          <p:nvPr/>
        </p:nvSpPr>
        <p:spPr>
          <a:xfrm>
            <a:off x="6493709" y="5063254"/>
            <a:ext cx="2564584" cy="86491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Chemicals near tank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910_124618.jpg"/>
          <p:cNvPicPr>
            <a:picLocks noChangeAspect="1"/>
          </p:cNvPicPr>
          <p:nvPr/>
        </p:nvPicPr>
        <p:blipFill>
          <a:blip r:embed="rId2" cstate="print"/>
          <a:stretch>
            <a:fillRect/>
          </a:stretch>
        </p:blipFill>
        <p:spPr>
          <a:xfrm rot="5400000">
            <a:off x="328275" y="2092954"/>
            <a:ext cx="4509120" cy="3004747"/>
          </a:xfrm>
          <a:prstGeom prst="rect">
            <a:avLst/>
          </a:prstGeom>
        </p:spPr>
      </p:pic>
      <p:pic>
        <p:nvPicPr>
          <p:cNvPr id="3" name="Picture 2" descr="IMG_20180620_113538.jpg"/>
          <p:cNvPicPr>
            <a:picLocks noChangeAspect="1"/>
          </p:cNvPicPr>
          <p:nvPr/>
        </p:nvPicPr>
        <p:blipFill>
          <a:blip r:embed="rId3" cstate="print"/>
          <a:stretch>
            <a:fillRect/>
          </a:stretch>
        </p:blipFill>
        <p:spPr>
          <a:xfrm>
            <a:off x="4824878" y="1340768"/>
            <a:ext cx="3381840" cy="4509120"/>
          </a:xfrm>
          <a:prstGeom prst="rect">
            <a:avLst/>
          </a:prstGeom>
        </p:spPr>
      </p:pic>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77</a:t>
            </a:fld>
            <a:endParaRPr lang="en-US"/>
          </a:p>
        </p:txBody>
      </p:sp>
      <p:sp>
        <p:nvSpPr>
          <p:cNvPr id="6" name="Date Placeholder 5"/>
          <p:cNvSpPr>
            <a:spLocks noGrp="1"/>
          </p:cNvSpPr>
          <p:nvPr>
            <p:ph type="dt" sz="half" idx="10"/>
          </p:nvPr>
        </p:nvSpPr>
        <p:spPr/>
        <p:txBody>
          <a:bodyPr/>
          <a:lstStyle/>
          <a:p>
            <a:r>
              <a:rPr lang="en-US"/>
              <a:t>28-Jan-2019</a:t>
            </a:r>
          </a:p>
        </p:txBody>
      </p:sp>
      <p:sp>
        <p:nvSpPr>
          <p:cNvPr id="7" name="Title 8"/>
          <p:cNvSpPr txBox="1"/>
          <p:nvPr/>
        </p:nvSpPr>
        <p:spPr>
          <a:xfrm>
            <a:off x="940526" y="116632"/>
            <a:ext cx="8051072" cy="654032"/>
          </a:xfrm>
          <a:prstGeom prst="rect">
            <a:avLst/>
          </a:prstGeom>
        </p:spPr>
        <p:txBody>
          <a:bodyPr>
            <a:normAutofit/>
          </a:bodyPr>
          <a:lstStyle>
            <a:lvl1pPr algn="l" defTabSz="914400" rtl="0" eaLnBrk="1" latinLnBrk="0" hangingPunct="1">
              <a:spcBef>
                <a:spcPct val="0"/>
              </a:spcBef>
              <a:buNone/>
              <a:defRPr sz="3300" kern="1200">
                <a:solidFill>
                  <a:srgbClr val="EC1C26"/>
                </a:solidFill>
                <a:latin typeface="+mj-lt"/>
                <a:ea typeface="+mj-ea"/>
                <a:cs typeface="+mj-cs"/>
              </a:defRPr>
            </a:lvl1pPr>
          </a:lstStyle>
          <a:p>
            <a:r>
              <a:rPr lang="en-IN" b="1"/>
              <a:t>Find the hazards</a:t>
            </a:r>
            <a:endParaRPr lang="en-IN" dirty="0"/>
          </a:p>
        </p:txBody>
      </p:sp>
      <p:sp>
        <p:nvSpPr>
          <p:cNvPr id="12" name="Down Arrow 8"/>
          <p:cNvSpPr/>
          <p:nvPr/>
        </p:nvSpPr>
        <p:spPr>
          <a:xfrm>
            <a:off x="3491880" y="1516150"/>
            <a:ext cx="1335251" cy="1600365"/>
          </a:xfrm>
          <a:prstGeom prst="leftArrow">
            <a:avLst>
              <a:gd name="adj1" fmla="val 50000"/>
              <a:gd name="adj2" fmla="val 3242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accessible</a:t>
            </a:r>
          </a:p>
        </p:txBody>
      </p:sp>
      <p:sp>
        <p:nvSpPr>
          <p:cNvPr id="14" name="Down Arrow 8"/>
          <p:cNvSpPr/>
          <p:nvPr/>
        </p:nvSpPr>
        <p:spPr>
          <a:xfrm>
            <a:off x="5741762" y="1787976"/>
            <a:ext cx="2246131" cy="86491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accessible</a:t>
            </a:r>
          </a:p>
        </p:txBody>
      </p:sp>
      <p:sp>
        <p:nvSpPr>
          <p:cNvPr id="15" name="Down Arrow 8"/>
          <p:cNvSpPr/>
          <p:nvPr/>
        </p:nvSpPr>
        <p:spPr>
          <a:xfrm>
            <a:off x="5673861" y="4371378"/>
            <a:ext cx="2564584" cy="1385803"/>
          </a:xfrm>
          <a:prstGeom prst="upArrow">
            <a:avLst>
              <a:gd name="adj1" fmla="val 50000"/>
              <a:gd name="adj2" fmla="val 33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Electrical wires around tank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180531_124642.jpg"/>
          <p:cNvPicPr>
            <a:picLocks noChangeAspect="1"/>
          </p:cNvPicPr>
          <p:nvPr/>
        </p:nvPicPr>
        <p:blipFill>
          <a:blip r:embed="rId2" cstate="print"/>
          <a:stretch>
            <a:fillRect/>
          </a:stretch>
        </p:blipFill>
        <p:spPr>
          <a:xfrm>
            <a:off x="971600" y="890580"/>
            <a:ext cx="3807630" cy="5076839"/>
          </a:xfrm>
          <a:prstGeom prst="rect">
            <a:avLst/>
          </a:prstGeom>
        </p:spPr>
      </p:pic>
      <p:pic>
        <p:nvPicPr>
          <p:cNvPr id="4" name="Picture 3" descr="20180816_170319.jpg"/>
          <p:cNvPicPr>
            <a:picLocks noChangeAspect="1"/>
          </p:cNvPicPr>
          <p:nvPr/>
        </p:nvPicPr>
        <p:blipFill>
          <a:blip r:embed="rId3" cstate="print"/>
          <a:stretch>
            <a:fillRect/>
          </a:stretch>
        </p:blipFill>
        <p:spPr>
          <a:xfrm rot="5400000">
            <a:off x="4295969" y="1520787"/>
            <a:ext cx="5088566" cy="3816424"/>
          </a:xfrm>
          <a:prstGeom prst="rect">
            <a:avLst/>
          </a:prstGeom>
        </p:spPr>
      </p:pic>
      <p:sp>
        <p:nvSpPr>
          <p:cNvPr id="2" name="Footer Placeholder 1"/>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78</a:t>
            </a:fld>
            <a:endParaRPr lang="en-US"/>
          </a:p>
        </p:txBody>
      </p:sp>
      <p:sp>
        <p:nvSpPr>
          <p:cNvPr id="6" name="Date Placeholder 5"/>
          <p:cNvSpPr>
            <a:spLocks noGrp="1"/>
          </p:cNvSpPr>
          <p:nvPr>
            <p:ph type="dt" sz="half" idx="10"/>
          </p:nvPr>
        </p:nvSpPr>
        <p:spPr/>
        <p:txBody>
          <a:bodyPr/>
          <a:lstStyle/>
          <a:p>
            <a:r>
              <a:rPr lang="en-US"/>
              <a:t>28-Jan-2019</a:t>
            </a:r>
          </a:p>
        </p:txBody>
      </p:sp>
      <p:sp>
        <p:nvSpPr>
          <p:cNvPr id="7" name="Title 8"/>
          <p:cNvSpPr txBox="1"/>
          <p:nvPr/>
        </p:nvSpPr>
        <p:spPr>
          <a:xfrm>
            <a:off x="940526" y="116632"/>
            <a:ext cx="8051072" cy="654032"/>
          </a:xfrm>
          <a:prstGeom prst="rect">
            <a:avLst/>
          </a:prstGeom>
        </p:spPr>
        <p:txBody>
          <a:bodyPr>
            <a:normAutofit/>
          </a:bodyPr>
          <a:lstStyle>
            <a:lvl1pPr algn="l" defTabSz="914400" rtl="0" eaLnBrk="1" latinLnBrk="0" hangingPunct="1">
              <a:spcBef>
                <a:spcPct val="0"/>
              </a:spcBef>
              <a:buNone/>
              <a:defRPr sz="3300" kern="1200">
                <a:solidFill>
                  <a:srgbClr val="EC1C26"/>
                </a:solidFill>
                <a:latin typeface="+mj-lt"/>
                <a:ea typeface="+mj-ea"/>
                <a:cs typeface="+mj-cs"/>
              </a:defRPr>
            </a:lvl1pPr>
          </a:lstStyle>
          <a:p>
            <a:r>
              <a:rPr lang="en-IN" b="1"/>
              <a:t>Find the hazards</a:t>
            </a:r>
            <a:endParaRPr lang="en-IN" dirty="0"/>
          </a:p>
        </p:txBody>
      </p:sp>
      <p:sp>
        <p:nvSpPr>
          <p:cNvPr id="11" name="Down Arrow 8"/>
          <p:cNvSpPr/>
          <p:nvPr/>
        </p:nvSpPr>
        <p:spPr>
          <a:xfrm>
            <a:off x="1347811" y="991669"/>
            <a:ext cx="2916000" cy="113393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Electrical boxes near tank</a:t>
            </a:r>
          </a:p>
        </p:txBody>
      </p:sp>
      <p:sp>
        <p:nvSpPr>
          <p:cNvPr id="12" name="Down Arrow 8"/>
          <p:cNvSpPr/>
          <p:nvPr/>
        </p:nvSpPr>
        <p:spPr>
          <a:xfrm>
            <a:off x="6007001" y="4864344"/>
            <a:ext cx="2564584" cy="122298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Exposed electrical panel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816_111232.jpg"/>
          <p:cNvPicPr>
            <a:picLocks noChangeAspect="1"/>
          </p:cNvPicPr>
          <p:nvPr/>
        </p:nvPicPr>
        <p:blipFill>
          <a:blip r:embed="rId2" cstate="print"/>
          <a:stretch>
            <a:fillRect/>
          </a:stretch>
        </p:blipFill>
        <p:spPr>
          <a:xfrm rot="5400000">
            <a:off x="-339612" y="1575544"/>
            <a:ext cx="5463777" cy="4097833"/>
          </a:xfrm>
          <a:prstGeom prst="rect">
            <a:avLst/>
          </a:prstGeom>
        </p:spPr>
      </p:pic>
      <p:pic>
        <p:nvPicPr>
          <p:cNvPr id="3" name="Picture 2" descr="20180816_122722.jpg"/>
          <p:cNvPicPr>
            <a:picLocks noChangeAspect="1"/>
          </p:cNvPicPr>
          <p:nvPr/>
        </p:nvPicPr>
        <p:blipFill>
          <a:blip r:embed="rId3" cstate="print"/>
          <a:stretch>
            <a:fillRect/>
          </a:stretch>
        </p:blipFill>
        <p:spPr>
          <a:xfrm rot="5400000">
            <a:off x="3889028" y="1575545"/>
            <a:ext cx="5463777" cy="4097833"/>
          </a:xfrm>
          <a:prstGeom prst="rect">
            <a:avLst/>
          </a:prstGeom>
        </p:spPr>
      </p:pic>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79</a:t>
            </a:fld>
            <a:endParaRPr lang="en-US"/>
          </a:p>
        </p:txBody>
      </p:sp>
      <p:sp>
        <p:nvSpPr>
          <p:cNvPr id="6" name="Date Placeholder 5"/>
          <p:cNvSpPr>
            <a:spLocks noGrp="1"/>
          </p:cNvSpPr>
          <p:nvPr>
            <p:ph type="dt" sz="half" idx="10"/>
          </p:nvPr>
        </p:nvSpPr>
        <p:spPr/>
        <p:txBody>
          <a:bodyPr/>
          <a:lstStyle/>
          <a:p>
            <a:r>
              <a:rPr lang="en-US"/>
              <a:t>28-Jan-2019</a:t>
            </a:r>
          </a:p>
        </p:txBody>
      </p:sp>
      <p:sp>
        <p:nvSpPr>
          <p:cNvPr id="7" name="Down Arrow 8"/>
          <p:cNvSpPr/>
          <p:nvPr/>
        </p:nvSpPr>
        <p:spPr>
          <a:xfrm>
            <a:off x="1809948" y="4233551"/>
            <a:ext cx="2892861" cy="86491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Poor waste management </a:t>
            </a:r>
          </a:p>
        </p:txBody>
      </p:sp>
      <p:sp>
        <p:nvSpPr>
          <p:cNvPr id="8" name="Down Arrow 8"/>
          <p:cNvSpPr/>
          <p:nvPr/>
        </p:nvSpPr>
        <p:spPr>
          <a:xfrm>
            <a:off x="2695027" y="1427022"/>
            <a:ext cx="1367613" cy="16003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Storage hazard</a:t>
            </a:r>
          </a:p>
        </p:txBody>
      </p:sp>
      <p:sp>
        <p:nvSpPr>
          <p:cNvPr id="9" name="Down Arrow 8"/>
          <p:cNvSpPr/>
          <p:nvPr/>
        </p:nvSpPr>
        <p:spPr>
          <a:xfrm>
            <a:off x="1140635" y="5294950"/>
            <a:ext cx="2916000" cy="86491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Accumulated junk</a:t>
            </a:r>
          </a:p>
        </p:txBody>
      </p:sp>
      <p:sp>
        <p:nvSpPr>
          <p:cNvPr id="10" name="Down Arrow 8"/>
          <p:cNvSpPr/>
          <p:nvPr/>
        </p:nvSpPr>
        <p:spPr>
          <a:xfrm>
            <a:off x="934276" y="375683"/>
            <a:ext cx="2916000" cy="1125979"/>
          </a:xfrm>
          <a:prstGeom prst="downArrow">
            <a:avLst>
              <a:gd name="adj1" fmla="val 66504"/>
              <a:gd name="adj2" fmla="val 3005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Personal bag stored with labware</a:t>
            </a:r>
          </a:p>
        </p:txBody>
      </p:sp>
      <p:sp>
        <p:nvSpPr>
          <p:cNvPr id="11" name="Down Arrow 8"/>
          <p:cNvSpPr/>
          <p:nvPr/>
        </p:nvSpPr>
        <p:spPr>
          <a:xfrm>
            <a:off x="5667353" y="5238616"/>
            <a:ext cx="2686093" cy="864918"/>
          </a:xfrm>
          <a:prstGeom prst="upArrow">
            <a:avLst>
              <a:gd name="adj1" fmla="val 63139"/>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Accumulated junk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28-Jan-2019</a:t>
            </a:r>
          </a:p>
        </p:txBody>
      </p:sp>
      <p:sp>
        <p:nvSpPr>
          <p:cNvPr id="3" name="Footer Placeholder 2"/>
          <p:cNvSpPr>
            <a:spLocks noGrp="1"/>
          </p:cNvSpPr>
          <p:nvPr>
            <p:ph type="ftr" sz="quarter" idx="11"/>
          </p:nvPr>
        </p:nvSpPr>
        <p:spPr/>
        <p:txBody>
          <a:bodyPr/>
          <a:lstStyle/>
          <a:p>
            <a:r>
              <a:rPr lang="en-US"/>
              <a:t>General Lab Safety</a:t>
            </a:r>
          </a:p>
        </p:txBody>
      </p:sp>
      <p:sp>
        <p:nvSpPr>
          <p:cNvPr id="4" name="Slide Number Placeholder 3"/>
          <p:cNvSpPr>
            <a:spLocks noGrp="1"/>
          </p:cNvSpPr>
          <p:nvPr>
            <p:ph type="sldNum" sz="quarter" idx="12"/>
          </p:nvPr>
        </p:nvSpPr>
        <p:spPr/>
        <p:txBody>
          <a:bodyPr/>
          <a:lstStyle/>
          <a:p>
            <a:fld id="{913914EC-D32E-465B-AB5A-C301A297C11C}" type="slidenum">
              <a:rPr lang="en-US" smtClean="0"/>
              <a:pPr/>
              <a:t>8</a:t>
            </a:fld>
            <a:endParaRPr lang="en-US"/>
          </a:p>
        </p:txBody>
      </p:sp>
      <p:sp>
        <p:nvSpPr>
          <p:cNvPr id="6" name="Title 5"/>
          <p:cNvSpPr>
            <a:spLocks noGrp="1"/>
          </p:cNvSpPr>
          <p:nvPr>
            <p:ph type="title"/>
          </p:nvPr>
        </p:nvSpPr>
        <p:spPr/>
        <p:txBody>
          <a:bodyPr/>
          <a:lstStyle/>
          <a:p>
            <a:r>
              <a:rPr lang="en-IN" dirty="0"/>
              <a:t>PPE: Long Hair</a:t>
            </a:r>
          </a:p>
        </p:txBody>
      </p:sp>
      <p:grpSp>
        <p:nvGrpSpPr>
          <p:cNvPr id="9" name="Group 8"/>
          <p:cNvGrpSpPr/>
          <p:nvPr/>
        </p:nvGrpSpPr>
        <p:grpSpPr>
          <a:xfrm>
            <a:off x="1226304" y="928597"/>
            <a:ext cx="6592869" cy="2308324"/>
            <a:chOff x="1369222" y="799798"/>
            <a:chExt cx="6592869" cy="2308324"/>
          </a:xfrm>
        </p:grpSpPr>
        <p:pic>
          <p:nvPicPr>
            <p:cNvPr id="1026" name="Picture 2" descr="C:\Users\Lenovo\Desktop\DES.JPG"/>
            <p:cNvPicPr>
              <a:picLocks noChangeAspect="1" noChangeArrowheads="1"/>
            </p:cNvPicPr>
            <p:nvPr/>
          </p:nvPicPr>
          <p:blipFill rotWithShape="1">
            <a:blip r:embed="rId2" cstate="print"/>
            <a:srcRect l="72838" t="1973" r="1962" b="47750"/>
            <a:stretch>
              <a:fillRect/>
            </a:stretch>
          </p:blipFill>
          <p:spPr bwMode="auto">
            <a:xfrm>
              <a:off x="1369222" y="799798"/>
              <a:ext cx="1893592" cy="2293764"/>
            </a:xfrm>
            <a:prstGeom prst="rect">
              <a:avLst/>
            </a:prstGeom>
            <a:noFill/>
          </p:spPr>
        </p:pic>
        <p:sp>
          <p:nvSpPr>
            <p:cNvPr id="8" name="TextBox 7"/>
            <p:cNvSpPr txBox="1"/>
            <p:nvPr/>
          </p:nvSpPr>
          <p:spPr>
            <a:xfrm>
              <a:off x="3281571" y="799798"/>
              <a:ext cx="4680520" cy="2308324"/>
            </a:xfrm>
            <a:prstGeom prst="rect">
              <a:avLst/>
            </a:prstGeom>
            <a:noFill/>
          </p:spPr>
          <p:txBody>
            <a:bodyPr wrap="square" rtlCol="0">
              <a:spAutoFit/>
            </a:bodyPr>
            <a:lstStyle/>
            <a:p>
              <a:r>
                <a:rPr lang="en-IN" sz="2400" dirty="0">
                  <a:latin typeface="+mj-lt"/>
                </a:rPr>
                <a:t>Dangling hair caused Yale student Michele </a:t>
              </a:r>
              <a:r>
                <a:rPr lang="en-IN" sz="2400" dirty="0" err="1">
                  <a:latin typeface="+mj-lt"/>
                </a:rPr>
                <a:t>Dufault</a:t>
              </a:r>
              <a:r>
                <a:rPr lang="en-IN" sz="2400" dirty="0">
                  <a:latin typeface="+mj-lt"/>
                </a:rPr>
                <a:t> </a:t>
              </a:r>
              <a:r>
                <a:rPr lang="en-IN" sz="2400" dirty="0" smtClean="0">
                  <a:latin typeface="+mj-lt"/>
                </a:rPr>
                <a:t>who was </a:t>
              </a:r>
              <a:r>
                <a:rPr lang="en-IN" sz="2400" dirty="0">
                  <a:latin typeface="+mj-lt"/>
                </a:rPr>
                <a:t>killed in an accident in April 2011</a:t>
              </a:r>
            </a:p>
            <a:p>
              <a:endParaRPr lang="en-IN" sz="2400" dirty="0">
                <a:latin typeface="+mj-lt"/>
              </a:endParaRPr>
            </a:p>
            <a:p>
              <a:r>
                <a:rPr lang="en-IN" sz="2400" dirty="0">
                  <a:latin typeface="+mj-lt"/>
                </a:rPr>
                <a:t>Her hair got stuck in a drill. A hair tie may have saved her life</a:t>
              </a:r>
            </a:p>
          </p:txBody>
        </p:sp>
      </p:grpSp>
      <p:pic>
        <p:nvPicPr>
          <p:cNvPr id="4102" name="Picture 6" descr="Image result for safety loose jewell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34" y="3371424"/>
            <a:ext cx="6109549" cy="310326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safety hair nets"/>
          <p:cNvPicPr>
            <a:picLocks noChangeAspect="1" noChangeArrowheads="1"/>
          </p:cNvPicPr>
          <p:nvPr/>
        </p:nvPicPr>
        <p:blipFill rotWithShape="1">
          <a:blip r:embed="rId4">
            <a:extLst>
              <a:ext uri="{28A0092B-C50C-407E-A947-70E740481C1C}">
                <a14:useLocalDpi xmlns:a14="http://schemas.microsoft.com/office/drawing/2010/main" val="0"/>
              </a:ext>
            </a:extLst>
          </a:blip>
          <a:srcRect l="20604" t="6553" r="20178" b="6509"/>
          <a:stretch>
            <a:fillRect/>
          </a:stretch>
        </p:blipFill>
        <p:spPr bwMode="auto">
          <a:xfrm>
            <a:off x="6765148" y="3282183"/>
            <a:ext cx="2134763" cy="3134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N" altLang="en-US" dirty="0" smtClean="0"/>
              <a:t>Office </a:t>
            </a:r>
            <a:r>
              <a:rPr lang="en-IN" altLang="en-US" dirty="0"/>
              <a:t>of Laboratory And </a:t>
            </a:r>
            <a:r>
              <a:rPr lang="en-IN" altLang="en-US" dirty="0" smtClean="0"/>
              <a:t>Environmental </a:t>
            </a:r>
            <a:r>
              <a:rPr lang="en-IN" altLang="en-US" dirty="0"/>
              <a:t>Health (</a:t>
            </a:r>
            <a:r>
              <a:rPr lang="en-IN" altLang="en-US" dirty="0" smtClean="0"/>
              <a:t>OLSEH)</a:t>
            </a:r>
          </a:p>
          <a:p>
            <a:pPr marL="0" indent="0">
              <a:buNone/>
            </a:pPr>
            <a:r>
              <a:rPr lang="en-IN" altLang="en-US" dirty="0" smtClean="0"/>
              <a:t>     Tel </a:t>
            </a:r>
            <a:r>
              <a:rPr lang="en-IN" altLang="en-US" dirty="0"/>
              <a:t>No-080-22933199 </a:t>
            </a:r>
            <a:endParaRPr lang="en-IN" altLang="en-US" dirty="0" smtClean="0"/>
          </a:p>
          <a:p>
            <a:pPr marL="0" indent="0">
              <a:buNone/>
            </a:pPr>
            <a:r>
              <a:rPr lang="en-IN" altLang="en-US" dirty="0" smtClean="0"/>
              <a:t>     email</a:t>
            </a:r>
            <a:r>
              <a:rPr lang="en-IN" altLang="en-US" dirty="0"/>
              <a:t>:-</a:t>
            </a:r>
            <a:r>
              <a:rPr lang="en-IN" altLang="en-US" dirty="0" err="1"/>
              <a:t>safety.olseh@iisc.ac.in</a:t>
            </a:r>
            <a:endParaRPr lang="en-IN" altLang="en-US" dirty="0"/>
          </a:p>
          <a:p>
            <a:endParaRPr lang="en-IN" altLang="en-US" dirty="0"/>
          </a:p>
          <a:p>
            <a:r>
              <a:rPr lang="en-IN" altLang="en-US" dirty="0" smtClean="0"/>
              <a:t>Security </a:t>
            </a:r>
            <a:r>
              <a:rPr lang="en-IN" altLang="en-US" dirty="0"/>
              <a:t>office -</a:t>
            </a:r>
            <a:r>
              <a:rPr lang="en-IN" altLang="en-US" dirty="0" smtClean="0"/>
              <a:t>080-22932400</a:t>
            </a:r>
            <a:endParaRPr lang="en-IN" altLang="en-US" dirty="0"/>
          </a:p>
          <a:p>
            <a:r>
              <a:rPr lang="en-IN" altLang="en-US" dirty="0" smtClean="0"/>
              <a:t>Ambulance</a:t>
            </a:r>
            <a:r>
              <a:rPr lang="en-IN" altLang="en-US" dirty="0"/>
              <a:t>: </a:t>
            </a:r>
            <a:r>
              <a:rPr lang="en-IN" altLang="en-US" dirty="0" smtClean="0"/>
              <a:t>080-22932234/102</a:t>
            </a:r>
            <a:endParaRPr lang="en-IN" altLang="en-US" dirty="0"/>
          </a:p>
        </p:txBody>
      </p:sp>
      <p:sp>
        <p:nvSpPr>
          <p:cNvPr id="3" name="Title 2"/>
          <p:cNvSpPr>
            <a:spLocks noGrp="1"/>
          </p:cNvSpPr>
          <p:nvPr>
            <p:ph type="title"/>
          </p:nvPr>
        </p:nvSpPr>
        <p:spPr/>
        <p:txBody>
          <a:bodyPr>
            <a:normAutofit fontScale="90000"/>
          </a:bodyPr>
          <a:lstStyle/>
          <a:p>
            <a:r>
              <a:rPr lang="en-IN" altLang="en-US" dirty="0"/>
              <a:t>Emergency Contact </a:t>
            </a:r>
            <a:r>
              <a:rPr lang="en-IN" altLang="en-US" dirty="0" smtClean="0"/>
              <a:t>Details</a:t>
            </a:r>
            <a:r>
              <a:rPr lang="en-IN" altLang="en-US" dirty="0"/>
              <a:t/>
            </a:r>
            <a:br>
              <a:rPr lang="en-IN" altLang="en-US" dirty="0"/>
            </a:br>
            <a:endParaRPr lang="en-IN" altLang="en-US" dirty="0"/>
          </a:p>
        </p:txBody>
      </p:sp>
      <p:sp>
        <p:nvSpPr>
          <p:cNvPr id="4" name="Date Placeholder 3"/>
          <p:cNvSpPr>
            <a:spLocks noGrp="1"/>
          </p:cNvSpPr>
          <p:nvPr>
            <p:ph type="dt" sz="half" idx="10"/>
          </p:nvPr>
        </p:nvSpPr>
        <p:spPr/>
        <p:txBody>
          <a:bodyPr/>
          <a:lstStyle/>
          <a:p>
            <a:r>
              <a:rPr lang="en-US"/>
              <a:t>28-Jan-2019</a:t>
            </a:r>
          </a:p>
        </p:txBody>
      </p:sp>
      <p:sp>
        <p:nvSpPr>
          <p:cNvPr id="5" name="Footer Placeholder 4"/>
          <p:cNvSpPr>
            <a:spLocks noGrp="1"/>
          </p:cNvSpPr>
          <p:nvPr>
            <p:ph type="ftr" sz="quarter" idx="11"/>
          </p:nvPr>
        </p:nvSpPr>
        <p:spPr/>
        <p:txBody>
          <a:bodyPr/>
          <a:lstStyle/>
          <a:p>
            <a:r>
              <a:rPr lang="en-US"/>
              <a:t>General Lab Safety</a:t>
            </a:r>
          </a:p>
        </p:txBody>
      </p:sp>
      <p:sp>
        <p:nvSpPr>
          <p:cNvPr id="6" name="Slide Number Placeholder 5"/>
          <p:cNvSpPr>
            <a:spLocks noGrp="1"/>
          </p:cNvSpPr>
          <p:nvPr>
            <p:ph type="sldNum" sz="quarter" idx="12"/>
          </p:nvPr>
        </p:nvSpPr>
        <p:spPr/>
        <p:txBody>
          <a:bodyPr/>
          <a:lstStyle/>
          <a:p>
            <a:fld id="{913914EC-D32E-465B-AB5A-C301A297C11C}" type="slidenum">
              <a:rPr lang="en-US" smtClean="0"/>
              <a:pPr/>
              <a:t>80</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28-Jan-2019</a:t>
            </a:r>
          </a:p>
        </p:txBody>
      </p:sp>
      <p:sp>
        <p:nvSpPr>
          <p:cNvPr id="4" name="Footer Placeholder 3"/>
          <p:cNvSpPr>
            <a:spLocks noGrp="1"/>
          </p:cNvSpPr>
          <p:nvPr>
            <p:ph type="ftr" sz="quarter" idx="11"/>
          </p:nvPr>
        </p:nvSpPr>
        <p:spPr/>
        <p:txBody>
          <a:bodyPr/>
          <a:lstStyle/>
          <a:p>
            <a:r>
              <a:rPr lang="en-US"/>
              <a:t>General Lab Safety</a:t>
            </a:r>
          </a:p>
        </p:txBody>
      </p:sp>
      <p:sp>
        <p:nvSpPr>
          <p:cNvPr id="5" name="Slide Number Placeholder 4"/>
          <p:cNvSpPr>
            <a:spLocks noGrp="1"/>
          </p:cNvSpPr>
          <p:nvPr>
            <p:ph type="sldNum" sz="quarter" idx="12"/>
          </p:nvPr>
        </p:nvSpPr>
        <p:spPr/>
        <p:txBody>
          <a:bodyPr/>
          <a:lstStyle/>
          <a:p>
            <a:fld id="{913914EC-D32E-465B-AB5A-C301A297C11C}" type="slidenum">
              <a:rPr lang="en-US" smtClean="0"/>
              <a:pPr/>
              <a:t>9</a:t>
            </a:fld>
            <a:endParaRPr lang="en-US"/>
          </a:p>
        </p:txBody>
      </p:sp>
      <p:sp>
        <p:nvSpPr>
          <p:cNvPr id="6" name="Title 5"/>
          <p:cNvSpPr>
            <a:spLocks noGrp="1"/>
          </p:cNvSpPr>
          <p:nvPr>
            <p:ph type="title"/>
          </p:nvPr>
        </p:nvSpPr>
        <p:spPr/>
        <p:txBody>
          <a:bodyPr/>
          <a:lstStyle/>
          <a:p>
            <a:r>
              <a:rPr lang="en-IN" dirty="0"/>
              <a:t>PPE: Gloves</a:t>
            </a:r>
          </a:p>
        </p:txBody>
      </p:sp>
      <p:graphicFrame>
        <p:nvGraphicFramePr>
          <p:cNvPr id="20" name="Content Placeholder 19"/>
          <p:cNvGraphicFramePr>
            <a:graphicFrameLocks noGrp="1"/>
          </p:cNvGraphicFramePr>
          <p:nvPr>
            <p:ph idx="1"/>
          </p:nvPr>
        </p:nvGraphicFramePr>
        <p:xfrm>
          <a:off x="190500" y="750916"/>
          <a:ext cx="8763000" cy="4332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1" name="Group 20"/>
          <p:cNvGrpSpPr/>
          <p:nvPr/>
        </p:nvGrpSpPr>
        <p:grpSpPr>
          <a:xfrm>
            <a:off x="689651" y="4941168"/>
            <a:ext cx="8051072" cy="1293844"/>
            <a:chOff x="566460" y="4903601"/>
            <a:chExt cx="8051072" cy="1293844"/>
          </a:xfrm>
        </p:grpSpPr>
        <p:pic>
          <p:nvPicPr>
            <p:cNvPr id="6154" name="Picture 10" descr="Image result for safety late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5027" y="4903601"/>
              <a:ext cx="1426415" cy="12600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Vinyl Glov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4392" y="4933660"/>
              <a:ext cx="1431818" cy="1260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p:cNvSpPr/>
            <p:nvPr/>
          </p:nvSpPr>
          <p:spPr>
            <a:xfrm>
              <a:off x="566460" y="4913912"/>
              <a:ext cx="8051072" cy="12835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158" name="Picture 14" descr="Image result for asbestos glov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22365" y="4939601"/>
              <a:ext cx="1224000" cy="1224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rot="16200000">
              <a:off x="2848898" y="5404538"/>
              <a:ext cx="722505" cy="400110"/>
            </a:xfrm>
            <a:prstGeom prst="rect">
              <a:avLst/>
            </a:prstGeom>
            <a:noFill/>
          </p:spPr>
          <p:txBody>
            <a:bodyPr wrap="none" rtlCol="0">
              <a:spAutoFit/>
            </a:bodyPr>
            <a:lstStyle/>
            <a:p>
              <a:r>
                <a:rPr lang="en-IN" sz="2000" dirty="0">
                  <a:latin typeface="+mj-lt"/>
                </a:rPr>
                <a:t>Latex</a:t>
              </a:r>
            </a:p>
          </p:txBody>
        </p:sp>
        <p:sp>
          <p:nvSpPr>
            <p:cNvPr id="26" name="TextBox 25"/>
            <p:cNvSpPr txBox="1"/>
            <p:nvPr/>
          </p:nvSpPr>
          <p:spPr>
            <a:xfrm rot="16200000">
              <a:off x="4957232" y="5429757"/>
              <a:ext cx="681405" cy="400110"/>
            </a:xfrm>
            <a:prstGeom prst="rect">
              <a:avLst/>
            </a:prstGeom>
            <a:noFill/>
          </p:spPr>
          <p:txBody>
            <a:bodyPr wrap="none" rtlCol="0">
              <a:spAutoFit/>
            </a:bodyPr>
            <a:lstStyle/>
            <a:p>
              <a:r>
                <a:rPr lang="en-IN" sz="2000" dirty="0">
                  <a:latin typeface="+mj-lt"/>
                </a:rPr>
                <a:t>Vinyl</a:t>
              </a:r>
            </a:p>
          </p:txBody>
        </p:sp>
        <p:sp>
          <p:nvSpPr>
            <p:cNvPr id="27" name="TextBox 26"/>
            <p:cNvSpPr txBox="1"/>
            <p:nvPr/>
          </p:nvSpPr>
          <p:spPr>
            <a:xfrm rot="16200000">
              <a:off x="6486557" y="5351546"/>
              <a:ext cx="1099147" cy="400110"/>
            </a:xfrm>
            <a:prstGeom prst="rect">
              <a:avLst/>
            </a:prstGeom>
            <a:noFill/>
          </p:spPr>
          <p:txBody>
            <a:bodyPr wrap="none" rtlCol="0">
              <a:spAutoFit/>
            </a:bodyPr>
            <a:lstStyle/>
            <a:p>
              <a:r>
                <a:rPr lang="en-IN" sz="2000" dirty="0">
                  <a:latin typeface="+mj-lt"/>
                </a:rPr>
                <a:t>Asbestos</a:t>
              </a:r>
            </a:p>
          </p:txBody>
        </p:sp>
        <p:sp>
          <p:nvSpPr>
            <p:cNvPr id="18" name="&quot;Not Allowed&quot; Symbol 17"/>
            <p:cNvSpPr/>
            <p:nvPr/>
          </p:nvSpPr>
          <p:spPr>
            <a:xfrm>
              <a:off x="643052" y="5106563"/>
              <a:ext cx="936000" cy="936000"/>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9" name="TextBox 18"/>
            <p:cNvSpPr txBox="1"/>
            <p:nvPr/>
          </p:nvSpPr>
          <p:spPr>
            <a:xfrm>
              <a:off x="1613741" y="5113467"/>
              <a:ext cx="1224136" cy="830997"/>
            </a:xfrm>
            <a:prstGeom prst="rect">
              <a:avLst/>
            </a:prstGeom>
            <a:noFill/>
          </p:spPr>
          <p:txBody>
            <a:bodyPr wrap="square" rtlCol="0">
              <a:spAutoFit/>
            </a:bodyPr>
            <a:lstStyle/>
            <a:p>
              <a:r>
                <a:rPr lang="en-IN" sz="2400" dirty="0">
                  <a:solidFill>
                    <a:srgbClr val="FF0000"/>
                  </a:solidFill>
                  <a:latin typeface="+mj-lt"/>
                </a:rPr>
                <a:t>Not allowed</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IISc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IISc4</Template>
  <TotalTime>38</TotalTime>
  <Words>3186</Words>
  <Application>Microsoft Macintosh PowerPoint</Application>
  <PresentationFormat>On-screen Show (4:3)</PresentationFormat>
  <Paragraphs>838</Paragraphs>
  <Slides>80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Calibri</vt:lpstr>
      <vt:lpstr>Calibri Light</vt:lpstr>
      <vt:lpstr>Lucida Sans Unicode</vt:lpstr>
      <vt:lpstr>Arial</vt:lpstr>
      <vt:lpstr>Tahoma</vt:lpstr>
      <vt:lpstr>Times New Roman</vt:lpstr>
      <vt:lpstr>IISc4</vt:lpstr>
      <vt:lpstr>General Laboratory Safety</vt:lpstr>
      <vt:lpstr>Objectives</vt:lpstr>
      <vt:lpstr>Contents</vt:lpstr>
      <vt:lpstr>A. Personal Protective Equipments (PPE)</vt:lpstr>
      <vt:lpstr>PPE: Eye Protection Options</vt:lpstr>
      <vt:lpstr>PPE: Eyewear Options</vt:lpstr>
      <vt:lpstr>PPE: Nothing Should Dangle</vt:lpstr>
      <vt:lpstr>PPE: Long Hair</vt:lpstr>
      <vt:lpstr>PPE: Gloves</vt:lpstr>
      <vt:lpstr>PPE: Gloves – Do and Don’ts</vt:lpstr>
      <vt:lpstr>PPE: Wash You Hands!</vt:lpstr>
      <vt:lpstr>PPE: Footwear</vt:lpstr>
      <vt:lpstr>PPE: Summary</vt:lpstr>
      <vt:lpstr>SWP: No Food in Lab</vt:lpstr>
      <vt:lpstr>PPE: Working with Cryogens</vt:lpstr>
      <vt:lpstr>B. Safe Working Practices</vt:lpstr>
      <vt:lpstr>SWP: Never Work Alone</vt:lpstr>
      <vt:lpstr>C. Chemical Safety (CS)</vt:lpstr>
      <vt:lpstr>CS: Hazard Labels</vt:lpstr>
      <vt:lpstr>SWP: Material Safety Datasheet (MSDS)</vt:lpstr>
      <vt:lpstr>PowerPoint Presentation</vt:lpstr>
      <vt:lpstr>PowerPoint Presentation</vt:lpstr>
      <vt:lpstr>PowerPoint Presentation</vt:lpstr>
      <vt:lpstr>PowerPoint Presentation</vt:lpstr>
      <vt:lpstr>PowerPoint Presentation</vt:lpstr>
      <vt:lpstr>PowerPoint Presentation</vt:lpstr>
      <vt:lpstr>CS: Chemicals Handling</vt:lpstr>
      <vt:lpstr>CS: Fume Hoods</vt:lpstr>
      <vt:lpstr>CS: Transporting Chemicals</vt:lpstr>
      <vt:lpstr>CS: Always Add Acid to Water</vt:lpstr>
      <vt:lpstr>CS: Storage</vt:lpstr>
      <vt:lpstr>HW: Spill Response</vt:lpstr>
      <vt:lpstr>D. Hazardous Waste (HW)</vt:lpstr>
      <vt:lpstr>HW: Segregation</vt:lpstr>
      <vt:lpstr>PowerPoint Presentation</vt:lpstr>
      <vt:lpstr>PowerPoint Presentation</vt:lpstr>
      <vt:lpstr>HW: BioWaste</vt:lpstr>
      <vt:lpstr>PowerPoint Presentation</vt:lpstr>
      <vt:lpstr>PowerPoint Presentation</vt:lpstr>
      <vt:lpstr>E. Gas Safety (GS)</vt:lpstr>
      <vt:lpstr>GS: Hazards</vt:lpstr>
      <vt:lpstr>GS: Cylinder Handling</vt:lpstr>
      <vt:lpstr>SWP: Cylinder Storage</vt:lpstr>
      <vt:lpstr>SWP: Cylinder at Point-of-USe</vt:lpstr>
      <vt:lpstr>GS: Cryogens</vt:lpstr>
      <vt:lpstr>A Tale of Liquid Nitrogen Tank that Exploded</vt:lpstr>
      <vt:lpstr>PowerPoint Presentation</vt:lpstr>
      <vt:lpstr>F: Fire Safety (FS)</vt:lpstr>
      <vt:lpstr>FS: Stages of Fire</vt:lpstr>
      <vt:lpstr>FS: First Extinguishers</vt:lpstr>
      <vt:lpstr>PowerPoint Presentation</vt:lpstr>
      <vt:lpstr>FS: Fire Response</vt:lpstr>
      <vt:lpstr>FS: Fire Response</vt:lpstr>
      <vt:lpstr>FS: Fire Response</vt:lpstr>
      <vt:lpstr>FS: Fire Response</vt:lpstr>
      <vt:lpstr>FS: Fire Safety Planning</vt:lpstr>
      <vt:lpstr>G. Electrical Safety (ES)</vt:lpstr>
      <vt:lpstr>ES: Electrical Hazards &amp; Steps for prevention</vt:lpstr>
      <vt:lpstr>ES: Electrical Hazards &amp; Steps for prevention</vt:lpstr>
      <vt:lpstr>H. Laser Safety (LS)</vt:lpstr>
      <vt:lpstr>LS: Hazard from Laser</vt:lpstr>
      <vt:lpstr>PowerPoint Presentation</vt:lpstr>
      <vt:lpstr>LS: Effect of wavelengths of laser</vt:lpstr>
      <vt:lpstr>Selecting laser safety glasses – ANSI Z136 standard</vt:lpstr>
      <vt:lpstr>Selecting laser safety glasses – EN207 Standard</vt:lpstr>
      <vt:lpstr>LS: Safe practices</vt:lpstr>
      <vt:lpstr>LS: Safe practices</vt:lpstr>
      <vt:lpstr>I: Radiation Safety (RS)</vt:lpstr>
      <vt:lpstr>RS: X-ray Protection Practices</vt:lpstr>
      <vt:lpstr>RS: Radioactive Materials</vt:lpstr>
      <vt:lpstr>RS: Shielding</vt:lpstr>
      <vt:lpstr>RS: Limit of exposure for Ionizing Radiation</vt:lpstr>
      <vt:lpstr>RS: High magnetic-field safety</vt:lpstr>
      <vt:lpstr>J: Identify Hazards</vt:lpstr>
      <vt:lpstr>PowerPoint Presentation</vt:lpstr>
      <vt:lpstr>Find the hazards</vt:lpstr>
      <vt:lpstr>PowerPoint Presentation</vt:lpstr>
      <vt:lpstr>PowerPoint Presentation</vt:lpstr>
      <vt:lpstr>PowerPoint Presentation</vt:lpstr>
      <vt:lpstr>Emergency Contact Details </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Sathees Raghavan</cp:lastModifiedBy>
  <cp:revision>488</cp:revision>
  <dcterms:created xsi:type="dcterms:W3CDTF">2018-08-14T05:48:00Z</dcterms:created>
  <dcterms:modified xsi:type="dcterms:W3CDTF">2019-01-31T17:59:02Z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1033-10.2.0.7587</vt:lpwstr>
  </property>
</Properties>
</file>